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2" r:id="rId4"/>
    <p:sldId id="283" r:id="rId5"/>
    <p:sldId id="294" r:id="rId6"/>
    <p:sldId id="284" r:id="rId7"/>
    <p:sldId id="318" r:id="rId8"/>
    <p:sldId id="288" r:id="rId9"/>
    <p:sldId id="320" r:id="rId10"/>
    <p:sldId id="32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302" r:id="rId20"/>
    <p:sldId id="272" r:id="rId21"/>
    <p:sldId id="273" r:id="rId22"/>
    <p:sldId id="274" r:id="rId23"/>
    <p:sldId id="299" r:id="rId24"/>
    <p:sldId id="300" r:id="rId25"/>
    <p:sldId id="275" r:id="rId26"/>
    <p:sldId id="276" r:id="rId27"/>
    <p:sldId id="277" r:id="rId28"/>
    <p:sldId id="278" r:id="rId29"/>
    <p:sldId id="303" r:id="rId30"/>
    <p:sldId id="279" r:id="rId31"/>
    <p:sldId id="301" r:id="rId32"/>
    <p:sldId id="281" r:id="rId33"/>
    <p:sldId id="280" r:id="rId34"/>
  </p:sldIdLst>
  <p:sldSz cx="9144000" cy="5143500" type="screen16x9"/>
  <p:notesSz cx="6858000" cy="9144000"/>
  <p:defaultTextStyle>
    <a:defPPr>
      <a:defRPr lang="bg-B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B5A"/>
    <a:srgbClr val="67ACBC"/>
    <a:srgbClr val="92D050"/>
    <a:srgbClr val="9983B5"/>
    <a:srgbClr val="7F7F7F"/>
    <a:srgbClr val="414654"/>
    <a:srgbClr val="3DA197"/>
    <a:srgbClr val="73CAC2"/>
    <a:srgbClr val="DC4226"/>
    <a:srgbClr val="58C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9933" autoAdjust="0"/>
  </p:normalViewPr>
  <p:slideViewPr>
    <p:cSldViewPr>
      <p:cViewPr varScale="1">
        <p:scale>
          <a:sx n="126" d="100"/>
          <a:sy n="126" d="100"/>
        </p:scale>
        <p:origin x="1080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9BE04728-5265-495D-BB23-C2FDD3EF2A49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bg-B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bg-BG" altLang="ko-K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064C0AA-5995-4DA4-AD19-BE30BD09BC2C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422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340285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분야의 전문가들이 모였기 때문에</a:t>
            </a:r>
            <a:r>
              <a:rPr lang="en-US" altLang="ko-KR" dirty="0"/>
              <a:t>, </a:t>
            </a:r>
            <a:r>
              <a:rPr lang="ko-KR" altLang="en-US" dirty="0"/>
              <a:t>악기 </a:t>
            </a:r>
            <a:r>
              <a:rPr lang="ko-KR" altLang="en-US" dirty="0" err="1"/>
              <a:t>연주자로써의</a:t>
            </a:r>
            <a:r>
              <a:rPr lang="ko-KR" altLang="en-US" dirty="0"/>
              <a:t> 실감나는 구현을 </a:t>
            </a:r>
            <a:r>
              <a:rPr lang="ko-KR" altLang="en-US" dirty="0" err="1"/>
              <a:t>할수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개발에 있어서 서로 자문을 구할 수 있는 조화로운 팀입니다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26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78918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30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25340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스크롤을 보세요 이</a:t>
            </a:r>
            <a:r>
              <a:rPr lang="ko-KR" altLang="en-US" baseline="0" dirty="0"/>
              <a:t> 스크롤을</a:t>
            </a:r>
            <a:r>
              <a:rPr lang="en-US" altLang="ko-KR" baseline="0" dirty="0"/>
              <a:t>.. </a:t>
            </a:r>
            <a:r>
              <a:rPr lang="ko-KR" altLang="en-US" baseline="0" dirty="0"/>
              <a:t>저희 준비된 하모니 </a:t>
            </a:r>
            <a:r>
              <a:rPr lang="ko-KR" altLang="en-US" baseline="0" dirty="0" err="1"/>
              <a:t>엠샘블입니다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31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27470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32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9863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5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971453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SW</a:t>
            </a:r>
            <a:r>
              <a:rPr lang="ko-KR" altLang="en-US" sz="1200" dirty="0"/>
              <a:t>를 통해 악기 연주 서비스를 제공하여 불편함을 해소하고, 기존의 악기보다 더 값싼 가격으로 엔터테인먼트적 요소를 추가한 </a:t>
            </a:r>
            <a:r>
              <a:rPr lang="en-US" altLang="ko-KR" sz="1200" dirty="0"/>
              <a:t>AR</a:t>
            </a:r>
            <a:r>
              <a:rPr lang="ko-KR" altLang="en-US" sz="1200" dirty="0"/>
              <a:t> 기반의 악기를 제공한다.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6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85324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9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36983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Harmony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받는 대상이다.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(점선)은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Leap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(FSR-406)으로 구성되어 있다.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Software에서는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 악기를 연주하고 녹음 할 수 있으며 다른 곡과 합주를 할 수 있다.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로그인 기능, 음원파일 업/다운로드 기능 등을 통해 음악 공유 플랫폼 서비스를  제공한다.</a:t>
            </a:r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주고 받는다.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10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29070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/>
              <a:t>동작인식에 대하여</a:t>
            </a:r>
            <a:r>
              <a:rPr lang="en-US" altLang="ko-KR"/>
              <a:t>: </a:t>
            </a:r>
            <a:r>
              <a:rPr lang="ko-KR" altLang="en-US"/>
              <a:t>동작인식은 </a:t>
            </a:r>
            <a:r>
              <a:rPr lang="en-US" altLang="ko-KR"/>
              <a:t>2</a:t>
            </a:r>
            <a:r>
              <a:rPr lang="ko-KR" altLang="en-US"/>
              <a:t>차원 공간에 있던 터치 기술이 </a:t>
            </a:r>
            <a:r>
              <a:rPr lang="en-US" altLang="ko-KR"/>
              <a:t>3</a:t>
            </a:r>
            <a:r>
              <a:rPr lang="ko-KR" altLang="en-US"/>
              <a:t>차원 공간으로 확장된 것이라 볼 수 있습니다</a:t>
            </a:r>
            <a:r>
              <a:rPr lang="en-US" altLang="ko-KR"/>
              <a:t>. </a:t>
            </a:r>
            <a:r>
              <a:rPr lang="ko-KR" altLang="en-US"/>
              <a:t>터치 기술은 스크린이나 디스플레이 등의 입력장치가 필요한 반면</a:t>
            </a:r>
            <a:r>
              <a:rPr lang="en-US" altLang="ko-KR"/>
              <a:t>, </a:t>
            </a:r>
            <a:r>
              <a:rPr lang="ko-KR" altLang="en-US"/>
              <a:t>동작인식은 직접 접촉하는 입력장치 없이</a:t>
            </a:r>
            <a:r>
              <a:rPr lang="en-US" altLang="ko-KR"/>
              <a:t>, </a:t>
            </a:r>
            <a:r>
              <a:rPr lang="ko-KR" altLang="en-US"/>
              <a:t>물리적인 공간을 활용합니다</a:t>
            </a:r>
          </a:p>
        </p:txBody>
      </p:sp>
      <p:sp>
        <p:nvSpPr>
          <p:cNvPr id="819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1E9229D-C9B6-490F-AA6C-D1AAECF23FF0}" type="slidenum">
              <a:rPr lang="bg-BG" altLang="ko-KR" smtClean="0"/>
              <a:pPr/>
              <a:t>11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15511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전통악기에서 전자악기 그리고 전자악기에서 가상악기로의 흐름이 이어지는 것을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18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075716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20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18155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한번 고객을 </a:t>
            </a:r>
            <a:r>
              <a:rPr lang="ko-KR" altLang="en-US" dirty="0" err="1"/>
              <a:t>유치하는데서</a:t>
            </a:r>
            <a:r>
              <a:rPr lang="ko-KR" altLang="en-US" dirty="0"/>
              <a:t> 멈추는 것이 아닌</a:t>
            </a:r>
            <a:r>
              <a:rPr lang="en-US" altLang="ko-KR" dirty="0"/>
              <a:t>, </a:t>
            </a:r>
            <a:r>
              <a:rPr lang="ko-KR" altLang="en-US" dirty="0"/>
              <a:t>새로운 시스템 제공으로 새로운 사용자의 유입은 물론 기존 사용자를 </a:t>
            </a:r>
            <a:r>
              <a:rPr lang="ko-KR" altLang="en-US" dirty="0" err="1"/>
              <a:t>유지하는것</a:t>
            </a:r>
            <a:r>
              <a:rPr lang="ko-KR" altLang="en-US" dirty="0"/>
              <a:t> 역시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25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274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484188"/>
            <a:ext cx="9144000" cy="4219575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cxnSp>
        <p:nvCxnSpPr>
          <p:cNvPr id="3" name="Straight Connector 7"/>
          <p:cNvCxnSpPr/>
          <p:nvPr userDrawn="1"/>
        </p:nvCxnSpPr>
        <p:spPr>
          <a:xfrm>
            <a:off x="0" y="47037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2593975" y="1588"/>
            <a:ext cx="3956050" cy="44450"/>
            <a:chOff x="2067150" y="5965"/>
            <a:chExt cx="3956050" cy="45721"/>
          </a:xfrm>
        </p:grpSpPr>
        <p:sp>
          <p:nvSpPr>
            <p:cNvPr id="5" name="Rectangle 6"/>
            <p:cNvSpPr>
              <a:spLocks noChangeArrowheads="1"/>
            </p:cNvSpPr>
            <p:nvPr userDrawn="1"/>
          </p:nvSpPr>
          <p:spPr bwMode="auto">
            <a:xfrm rot="-5400000">
              <a:off x="5505040" y="-466475"/>
              <a:ext cx="45721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6" name="Rectangle 114"/>
            <p:cNvSpPr>
              <a:spLocks noChangeArrowheads="1"/>
            </p:cNvSpPr>
            <p:nvPr userDrawn="1"/>
          </p:nvSpPr>
          <p:spPr bwMode="auto">
            <a:xfrm rot="-5400000">
              <a:off x="2538003" y="-464888"/>
              <a:ext cx="45721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7" name="Rectangle 223"/>
            <p:cNvSpPr>
              <a:spLocks noChangeArrowheads="1"/>
            </p:cNvSpPr>
            <p:nvPr userDrawn="1"/>
          </p:nvSpPr>
          <p:spPr bwMode="auto">
            <a:xfrm rot="-5400000">
              <a:off x="3527015" y="-466475"/>
              <a:ext cx="45721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8" name="Rectangle 331"/>
            <p:cNvSpPr>
              <a:spLocks noChangeArrowheads="1"/>
            </p:cNvSpPr>
            <p:nvPr userDrawn="1"/>
          </p:nvSpPr>
          <p:spPr bwMode="auto">
            <a:xfrm rot="-5400000">
              <a:off x="4516028" y="-464888"/>
              <a:ext cx="45721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</p:grp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8748713" y="4757738"/>
            <a:ext cx="503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B3A4ECD8-1724-4BDD-9010-AB52CF4863A6}" type="slidenum">
              <a:rPr lang="bg-BG" altLang="ko-KR" sz="1400" smtClean="0">
                <a:solidFill>
                  <a:srgbClr val="7F7F7F"/>
                </a:solidFill>
                <a:latin typeface="Roboto Condensed" pitchFamily="2" charset="0"/>
              </a:rPr>
              <a:pPr eaLnBrk="1" hangingPunct="1">
                <a:defRPr/>
              </a:pPr>
              <a:t>‹#›</a:t>
            </a:fld>
            <a:endParaRPr lang="bg-BG" altLang="ko-KR" sz="1400">
              <a:solidFill>
                <a:srgbClr val="7F7F7F"/>
              </a:solidFill>
              <a:latin typeface="Roboto Condensed" pitchFamily="2" charset="0"/>
            </a:endParaRPr>
          </a:p>
        </p:txBody>
      </p:sp>
      <p:cxnSp>
        <p:nvCxnSpPr>
          <p:cNvPr id="10" name="Straight Connector 14"/>
          <p:cNvCxnSpPr/>
          <p:nvPr userDrawn="1"/>
        </p:nvCxnSpPr>
        <p:spPr>
          <a:xfrm>
            <a:off x="0" y="4746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20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543D6-CF83-4FFF-B38E-EAE7118ED15F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92F0B-030E-4275-8236-FFDABDAEAAF8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533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F5098-15E1-4FF5-A622-8B2B57A33A7C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4EA95-577D-45DA-9564-2717187DC79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7872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>
          <a:xfrm rot="16200000">
            <a:off x="555626" y="-215899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>
          <a:xfrm rot="16200000">
            <a:off x="4510882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 lang="ko-KR"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>
          <a:xfrm rot="16200000">
            <a:off x="1544638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>
          <a:xfrm rot="16200000">
            <a:off x="2533651" y="-215899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9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>
          <a:xfrm>
            <a:off x="107951" y="4752976"/>
            <a:ext cx="197326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r>
              <a:rPr lang="en-US" altLang="ko-KR" sz="1400" i="1">
                <a:solidFill>
                  <a:srgbClr val="215968"/>
                </a:solidFill>
                <a:latin typeface="Bebas Neue"/>
                <a:ea typeface="Arial"/>
              </a:rPr>
              <a:t>TEAM ENSEMBLE</a:t>
            </a:r>
            <a:endParaRPr lang="bg-BG" altLang="ko-KR" sz="1400" b="1" baseline="30000">
              <a:solidFill>
                <a:srgbClr val="215968"/>
              </a:solidFill>
            </a:endParaRPr>
          </a:p>
        </p:txBody>
      </p:sp>
      <p:grpSp>
        <p:nvGrpSpPr>
          <p:cNvPr id="10" name="그룹 14"/>
          <p:cNvGrpSpPr/>
          <p:nvPr userDrawn="1"/>
        </p:nvGrpSpPr>
        <p:grpSpPr>
          <a:xfrm>
            <a:off x="8428039" y="4732342"/>
            <a:ext cx="728662" cy="398462"/>
            <a:chOff x="8428017" y="4707817"/>
            <a:chExt cx="728142" cy="399502"/>
          </a:xfrm>
        </p:grpSpPr>
        <p:grpSp>
          <p:nvGrpSpPr>
            <p:cNvPr id="11" name="그룹 15"/>
            <p:cNvGrpSpPr/>
            <p:nvPr userDrawn="1"/>
          </p:nvGrpSpPr>
          <p:grpSpPr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>
            <a:xfrm>
              <a:off x="8428017" y="4806499"/>
              <a:ext cx="728142" cy="2005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9pPr>
            </a:lstStyle>
            <a:p>
              <a:pPr algn="ctr" eaLnBrk="1" hangingPunct="1">
                <a:defRPr lang="ko-KR"/>
              </a:pPr>
              <a:r>
                <a:rPr lang="en-US" altLang="ko-KR" sz="700" b="1">
                  <a:solidFill>
                    <a:schemeClr val="bg1"/>
                  </a:solidFill>
                  <a:cs typeface="함초롬돋움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Bebas Neue"/>
                <a:ea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42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2018-12-12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197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 bwMode="auto">
          <a:xfrm rot="16200000">
            <a:off x="555625" y="-215900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 bwMode="auto">
          <a:xfrm rot="16200000">
            <a:off x="4510881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 bwMode="auto">
          <a:xfrm rot="16200000">
            <a:off x="1544637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 bwMode="auto">
          <a:xfrm rot="16200000">
            <a:off x="2533650" y="-215900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8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07950" y="4752975"/>
            <a:ext cx="1973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1400" i="1" dirty="0">
                <a:solidFill>
                  <a:srgbClr val="215968"/>
                </a:solidFill>
                <a:latin typeface="Roboto Condensed Light" pitchFamily="2" charset="0"/>
                <a:ea typeface="굴림" panose="020B0600000101010101" pitchFamily="50" charset="-127"/>
              </a:rPr>
              <a:t>TEAM ENSEMBLE</a:t>
            </a:r>
            <a:endParaRPr lang="bg-BG" altLang="ko-KR" sz="1400" b="1" baseline="30000" dirty="0">
              <a:solidFill>
                <a:srgbClr val="215968"/>
              </a:solidFill>
              <a:latin typeface="Roboto Condensed" pitchFamily="2" charset="0"/>
            </a:endParaRPr>
          </a:p>
        </p:txBody>
      </p:sp>
      <p:grpSp>
        <p:nvGrpSpPr>
          <p:cNvPr id="10" name="그룹 14"/>
          <p:cNvGrpSpPr>
            <a:grpSpLocks/>
          </p:cNvGrpSpPr>
          <p:nvPr userDrawn="1"/>
        </p:nvGrpSpPr>
        <p:grpSpPr bwMode="auto">
          <a:xfrm>
            <a:off x="8428038" y="4732338"/>
            <a:ext cx="728662" cy="398462"/>
            <a:chOff x="8428016" y="4707817"/>
            <a:chExt cx="728142" cy="399502"/>
          </a:xfrm>
        </p:grpSpPr>
        <p:grpSp>
          <p:nvGrpSpPr>
            <p:cNvPr id="11" name="그룹 15"/>
            <p:cNvGrpSpPr>
              <a:grpSpLocks/>
            </p:cNvGrpSpPr>
            <p:nvPr userDrawn="1"/>
          </p:nvGrpSpPr>
          <p:grpSpPr bwMode="auto"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 bwMode="auto"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 bwMode="auto"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 bwMode="auto"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 bwMode="auto"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 bwMode="auto">
            <a:xfrm>
              <a:off x="8428016" y="4806499"/>
              <a:ext cx="728142" cy="20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700" b="1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92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9C444-0B58-48C9-85BF-6FAD5AC877C1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FE1AC-76D1-474A-88AE-ECA93ABC8524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9992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DFEFA-719E-448F-B8A2-A39E1D0FD4EF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9BD16-4B0C-4B60-ACB9-1A8CEC96FE6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17151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452DF-B63A-4E03-BD5C-82DB632D6604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789E4-85EC-4E2C-898D-2F764D74F09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43002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144CB-55AE-4C95-86E9-68A7BB57B700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47BB3-74E3-412F-A4E5-B1B4BB649DAE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65093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9E6BB-30D2-41BB-B16E-1AA5ED2AFBA6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EBAF8-78C6-40F7-9A8C-2484EEFC496B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38715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D71F9-CB0C-4F87-9E63-4ED3D559EA85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B52DC-0022-4A31-AAF7-07BB60D4882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5574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bg-B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7607F-8994-4A07-9621-B35FFB2EF340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DFC70-207B-4782-BF1B-3854D67CF87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0734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FBFB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  <a:endParaRPr lang="bg-BG" altLang="ko-KR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bg-BG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A1CA457F-A3D2-40D0-85A0-F44200503633}" type="datetimeFigureOut">
              <a:rPr lang="bg-BG" altLang="ko-KR"/>
              <a:pPr>
                <a:defRPr/>
              </a:pPr>
              <a:t>12.12.2018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1C51CFC-2BAE-465A-AE0B-86202C79CF6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61" r:id="rId12"/>
    <p:sldLayoutId id="214748376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2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1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0.jpeg"/><Relationship Id="rId5" Type="http://schemas.microsoft.com/office/2007/relationships/media" Target="../media/media3.WAV"/><Relationship Id="rId15" Type="http://schemas.openxmlformats.org/officeDocument/2006/relationships/image" Target="../media/image14.png"/><Relationship Id="rId10" Type="http://schemas.openxmlformats.org/officeDocument/2006/relationships/notesSlide" Target="../notesSlides/notesSlide2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5" Type="http://schemas.openxmlformats.org/officeDocument/2006/relationships/image" Target="../media/image21.jpeg"/><Relationship Id="rId10" Type="http://schemas.openxmlformats.org/officeDocument/2006/relationships/image" Target="../media/image8.jpeg"/><Relationship Id="rId4" Type="http://schemas.openxmlformats.org/officeDocument/2006/relationships/image" Target="../media/image15.png"/><Relationship Id="rId9" Type="http://schemas.openxmlformats.org/officeDocument/2006/relationships/image" Target="../media/image7.jpe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2"/>
          <p:cNvSpPr txBox="1">
            <a:spLocks noChangeArrowheads="1"/>
          </p:cNvSpPr>
          <p:nvPr/>
        </p:nvSpPr>
        <p:spPr bwMode="auto">
          <a:xfrm>
            <a:off x="2627408" y="2930429"/>
            <a:ext cx="3956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4400" b="1" dirty="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HARMONY</a:t>
            </a:r>
            <a:endParaRPr lang="en-US" altLang="ko-KR" sz="4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grpSp>
        <p:nvGrpSpPr>
          <p:cNvPr id="5123" name="그룹 2"/>
          <p:cNvGrpSpPr>
            <a:grpSpLocks/>
          </p:cNvGrpSpPr>
          <p:nvPr/>
        </p:nvGrpSpPr>
        <p:grpSpPr bwMode="auto">
          <a:xfrm>
            <a:off x="2133600" y="0"/>
            <a:ext cx="4876800" cy="2930525"/>
            <a:chOff x="1763688" y="31"/>
            <a:chExt cx="4875857" cy="2930494"/>
          </a:xfrm>
        </p:grpSpPr>
        <p:sp>
          <p:nvSpPr>
            <p:cNvPr id="5125" name="Rectangle 6"/>
            <p:cNvSpPr>
              <a:spLocks noChangeArrowheads="1"/>
            </p:cNvSpPr>
            <p:nvPr/>
          </p:nvSpPr>
          <p:spPr bwMode="auto">
            <a:xfrm rot="-5400000">
              <a:off x="3759239" y="969930"/>
              <a:ext cx="2930397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6" name="Rectangle 114"/>
            <p:cNvSpPr>
              <a:spLocks noChangeArrowheads="1"/>
            </p:cNvSpPr>
            <p:nvPr/>
          </p:nvSpPr>
          <p:spPr bwMode="auto">
            <a:xfrm rot="-5400000">
              <a:off x="792202" y="971614"/>
              <a:ext cx="2930397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7" name="Rectangle 223"/>
            <p:cNvSpPr>
              <a:spLocks noChangeArrowheads="1"/>
            </p:cNvSpPr>
            <p:nvPr/>
          </p:nvSpPr>
          <p:spPr bwMode="auto">
            <a:xfrm rot="-5400000">
              <a:off x="1781213" y="969995"/>
              <a:ext cx="2930397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8" name="Rectangle 331"/>
            <p:cNvSpPr>
              <a:spLocks noChangeArrowheads="1"/>
            </p:cNvSpPr>
            <p:nvPr/>
          </p:nvSpPr>
          <p:spPr bwMode="auto">
            <a:xfrm rot="-5400000">
              <a:off x="2770228" y="971550"/>
              <a:ext cx="2930397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9" name="Rectangle 331"/>
            <p:cNvSpPr>
              <a:spLocks noChangeArrowheads="1"/>
            </p:cNvSpPr>
            <p:nvPr/>
          </p:nvSpPr>
          <p:spPr bwMode="auto">
            <a:xfrm rot="-5400000">
              <a:off x="4680634" y="971518"/>
              <a:ext cx="2930397" cy="987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</p:grpSp>
      <p:sp>
        <p:nvSpPr>
          <p:cNvPr id="5124" name="TextBox 9"/>
          <p:cNvSpPr txBox="1">
            <a:spLocks noChangeArrowheads="1"/>
          </p:cNvSpPr>
          <p:nvPr/>
        </p:nvSpPr>
        <p:spPr bwMode="auto">
          <a:xfrm>
            <a:off x="7235825" y="38671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201300545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김세용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201300817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김준영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201300883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김진우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201600726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김정민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201602119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유진솔</a:t>
            </a:r>
            <a:endParaRPr lang="en-US" altLang="ko-KR" sz="4400">
              <a:solidFill>
                <a:srgbClr val="7F7F7F"/>
              </a:solidFill>
              <a:latin typeface="Roboto Condens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2279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시스템 구성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전체 시스템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201977-164E-4013-A461-13BC7825E9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43558"/>
            <a:ext cx="5947410" cy="375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095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460625"/>
            <a:ext cx="2312987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1" name="Group 4"/>
          <p:cNvGrpSpPr>
            <a:grpSpLocks noChangeAspect="1"/>
          </p:cNvGrpSpPr>
          <p:nvPr/>
        </p:nvGrpSpPr>
        <p:grpSpPr bwMode="auto">
          <a:xfrm>
            <a:off x="4716463" y="1535113"/>
            <a:ext cx="4181475" cy="2967037"/>
            <a:chOff x="793" y="1119"/>
            <a:chExt cx="1951" cy="1384"/>
          </a:xfrm>
        </p:grpSpPr>
        <p:sp>
          <p:nvSpPr>
            <p:cNvPr id="7191" name="AutoShape 3"/>
            <p:cNvSpPr>
              <a:spLocks noChangeAspect="1" noChangeArrowheads="1" noTextEdit="1"/>
            </p:cNvSpPr>
            <p:nvPr/>
          </p:nvSpPr>
          <p:spPr bwMode="auto">
            <a:xfrm>
              <a:off x="793" y="1121"/>
              <a:ext cx="1949" cy="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2" name="Freeform 5"/>
            <p:cNvSpPr>
              <a:spLocks noEditPoints="1"/>
            </p:cNvSpPr>
            <p:nvPr/>
          </p:nvSpPr>
          <p:spPr bwMode="auto">
            <a:xfrm>
              <a:off x="2337" y="2163"/>
              <a:ext cx="156" cy="155"/>
            </a:xfrm>
            <a:custGeom>
              <a:avLst/>
              <a:gdLst>
                <a:gd name="T0" fmla="*/ 5240 w 66"/>
                <a:gd name="T1" fmla="*/ 0 h 65"/>
                <a:gd name="T2" fmla="*/ 4871 w 66"/>
                <a:gd name="T3" fmla="*/ 2234 h 65"/>
                <a:gd name="T4" fmla="*/ 3683 w 66"/>
                <a:gd name="T5" fmla="*/ 558 h 65"/>
                <a:gd name="T6" fmla="*/ 2586 w 66"/>
                <a:gd name="T7" fmla="*/ 1068 h 65"/>
                <a:gd name="T8" fmla="*/ 3314 w 66"/>
                <a:gd name="T9" fmla="*/ 3174 h 65"/>
                <a:gd name="T10" fmla="*/ 1402 w 66"/>
                <a:gd name="T11" fmla="*/ 2234 h 65"/>
                <a:gd name="T12" fmla="*/ 659 w 66"/>
                <a:gd name="T13" fmla="*/ 3174 h 65"/>
                <a:gd name="T14" fmla="*/ 2286 w 66"/>
                <a:gd name="T15" fmla="*/ 4624 h 65"/>
                <a:gd name="T16" fmla="*/ 156 w 66"/>
                <a:gd name="T17" fmla="*/ 4788 h 65"/>
                <a:gd name="T18" fmla="*/ 0 w 66"/>
                <a:gd name="T19" fmla="*/ 5857 h 65"/>
                <a:gd name="T20" fmla="*/ 2061 w 66"/>
                <a:gd name="T21" fmla="*/ 6403 h 65"/>
                <a:gd name="T22" fmla="*/ 156 w 66"/>
                <a:gd name="T23" fmla="*/ 7569 h 65"/>
                <a:gd name="T24" fmla="*/ 659 w 66"/>
                <a:gd name="T25" fmla="*/ 8802 h 65"/>
                <a:gd name="T26" fmla="*/ 2586 w 66"/>
                <a:gd name="T27" fmla="*/ 8246 h 65"/>
                <a:gd name="T28" fmla="*/ 1558 w 66"/>
                <a:gd name="T29" fmla="*/ 10087 h 65"/>
                <a:gd name="T30" fmla="*/ 2430 w 66"/>
                <a:gd name="T31" fmla="*/ 10862 h 65"/>
                <a:gd name="T32" fmla="*/ 3999 w 66"/>
                <a:gd name="T33" fmla="*/ 9577 h 65"/>
                <a:gd name="T34" fmla="*/ 3843 w 66"/>
                <a:gd name="T35" fmla="*/ 11799 h 65"/>
                <a:gd name="T36" fmla="*/ 4871 w 66"/>
                <a:gd name="T37" fmla="*/ 11959 h 65"/>
                <a:gd name="T38" fmla="*/ 5744 w 66"/>
                <a:gd name="T39" fmla="*/ 9951 h 65"/>
                <a:gd name="T40" fmla="*/ 6642 w 66"/>
                <a:gd name="T41" fmla="*/ 11959 h 65"/>
                <a:gd name="T42" fmla="*/ 7670 w 66"/>
                <a:gd name="T43" fmla="*/ 11799 h 65"/>
                <a:gd name="T44" fmla="*/ 7526 w 66"/>
                <a:gd name="T45" fmla="*/ 9577 h 65"/>
                <a:gd name="T46" fmla="*/ 9083 w 66"/>
                <a:gd name="T47" fmla="*/ 10862 h 65"/>
                <a:gd name="T48" fmla="*/ 9956 w 66"/>
                <a:gd name="T49" fmla="*/ 10087 h 65"/>
                <a:gd name="T50" fmla="*/ 8927 w 66"/>
                <a:gd name="T51" fmla="*/ 8246 h 65"/>
                <a:gd name="T52" fmla="*/ 10828 w 66"/>
                <a:gd name="T53" fmla="*/ 8802 h 65"/>
                <a:gd name="T54" fmla="*/ 11357 w 66"/>
                <a:gd name="T55" fmla="*/ 7569 h 65"/>
                <a:gd name="T56" fmla="*/ 9452 w 66"/>
                <a:gd name="T57" fmla="*/ 6403 h 65"/>
                <a:gd name="T58" fmla="*/ 11513 w 66"/>
                <a:gd name="T59" fmla="*/ 5857 h 65"/>
                <a:gd name="T60" fmla="*/ 11357 w 66"/>
                <a:gd name="T61" fmla="*/ 4788 h 65"/>
                <a:gd name="T62" fmla="*/ 9202 w 66"/>
                <a:gd name="T63" fmla="*/ 4624 h 65"/>
                <a:gd name="T64" fmla="*/ 10828 w 66"/>
                <a:gd name="T65" fmla="*/ 3174 h 65"/>
                <a:gd name="T66" fmla="*/ 10119 w 66"/>
                <a:gd name="T67" fmla="*/ 2234 h 65"/>
                <a:gd name="T68" fmla="*/ 8173 w 66"/>
                <a:gd name="T69" fmla="*/ 3174 h 65"/>
                <a:gd name="T70" fmla="*/ 8927 w 66"/>
                <a:gd name="T71" fmla="*/ 1068 h 65"/>
                <a:gd name="T72" fmla="*/ 7833 w 66"/>
                <a:gd name="T73" fmla="*/ 558 h 65"/>
                <a:gd name="T74" fmla="*/ 6642 w 66"/>
                <a:gd name="T75" fmla="*/ 2234 h 65"/>
                <a:gd name="T76" fmla="*/ 6273 w 66"/>
                <a:gd name="T77" fmla="*/ 0 h 65"/>
                <a:gd name="T78" fmla="*/ 5744 w 66"/>
                <a:gd name="T79" fmla="*/ 0 h 65"/>
                <a:gd name="T80" fmla="*/ 5240 w 66"/>
                <a:gd name="T81" fmla="*/ 0 h 65"/>
                <a:gd name="T82" fmla="*/ 5744 w 66"/>
                <a:gd name="T83" fmla="*/ 2780 h 65"/>
                <a:gd name="T84" fmla="*/ 8927 w 66"/>
                <a:gd name="T85" fmla="*/ 6074 h 65"/>
                <a:gd name="T86" fmla="*/ 5744 w 66"/>
                <a:gd name="T87" fmla="*/ 9412 h 65"/>
                <a:gd name="T88" fmla="*/ 2586 w 66"/>
                <a:gd name="T89" fmla="*/ 6074 h 65"/>
                <a:gd name="T90" fmla="*/ 5744 w 66"/>
                <a:gd name="T91" fmla="*/ 2780 h 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6"/>
                <a:gd name="T139" fmla="*/ 0 h 65"/>
                <a:gd name="T140" fmla="*/ 66 w 66"/>
                <a:gd name="T141" fmla="*/ 65 h 6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6" h="65">
                  <a:moveTo>
                    <a:pt x="30" y="0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7" y="4"/>
                    <a:pt x="15" y="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5" y="15"/>
                    <a:pt x="4" y="17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8"/>
                    <a:pt x="0" y="30"/>
                    <a:pt x="0" y="32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4"/>
                    <a:pt x="3" y="46"/>
                    <a:pt x="4" y="48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0" y="57"/>
                    <a:pt x="12" y="58"/>
                    <a:pt x="14" y="59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4" y="64"/>
                    <a:pt x="26" y="65"/>
                    <a:pt x="28" y="6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2" y="64"/>
                    <a:pt x="44" y="6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4" y="58"/>
                    <a:pt x="56" y="57"/>
                    <a:pt x="57" y="5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6"/>
                    <a:pt x="64" y="44"/>
                    <a:pt x="65" y="41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0"/>
                    <a:pt x="65" y="28"/>
                    <a:pt x="65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1" y="15"/>
                    <a:pt x="59" y="13"/>
                    <a:pt x="58" y="12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4"/>
                    <a:pt x="47" y="3"/>
                    <a:pt x="45" y="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ubicBezTo>
                    <a:pt x="32" y="0"/>
                    <a:pt x="31" y="0"/>
                    <a:pt x="30" y="0"/>
                  </a:cubicBezTo>
                  <a:close/>
                  <a:moveTo>
                    <a:pt x="33" y="15"/>
                  </a:moveTo>
                  <a:cubicBezTo>
                    <a:pt x="43" y="15"/>
                    <a:pt x="51" y="23"/>
                    <a:pt x="51" y="33"/>
                  </a:cubicBezTo>
                  <a:cubicBezTo>
                    <a:pt x="51" y="43"/>
                    <a:pt x="43" y="51"/>
                    <a:pt x="33" y="51"/>
                  </a:cubicBezTo>
                  <a:cubicBezTo>
                    <a:pt x="23" y="51"/>
                    <a:pt x="15" y="43"/>
                    <a:pt x="15" y="33"/>
                  </a:cubicBezTo>
                  <a:cubicBezTo>
                    <a:pt x="15" y="23"/>
                    <a:pt x="23" y="15"/>
                    <a:pt x="33" y="15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3" name="Freeform 6"/>
            <p:cNvSpPr>
              <a:spLocks noEditPoints="1"/>
            </p:cNvSpPr>
            <p:nvPr/>
          </p:nvSpPr>
          <p:spPr bwMode="auto">
            <a:xfrm>
              <a:off x="1559" y="2149"/>
              <a:ext cx="356" cy="354"/>
            </a:xfrm>
            <a:custGeom>
              <a:avLst/>
              <a:gdLst>
                <a:gd name="T0" fmla="*/ 6403 w 150"/>
                <a:gd name="T1" fmla="*/ 12944 h 149"/>
                <a:gd name="T2" fmla="*/ 13929 w 150"/>
                <a:gd name="T3" fmla="*/ 6503 h 149"/>
                <a:gd name="T4" fmla="*/ 20401 w 150"/>
                <a:gd name="T5" fmla="*/ 13851 h 149"/>
                <a:gd name="T6" fmla="*/ 12887 w 150"/>
                <a:gd name="T7" fmla="*/ 20292 h 149"/>
                <a:gd name="T8" fmla="*/ 6403 w 150"/>
                <a:gd name="T9" fmla="*/ 12944 h 149"/>
                <a:gd name="T10" fmla="*/ 12498 w 150"/>
                <a:gd name="T11" fmla="*/ 26795 h 149"/>
                <a:gd name="T12" fmla="*/ 16120 w 150"/>
                <a:gd name="T13" fmla="*/ 21563 h 149"/>
                <a:gd name="T14" fmla="*/ 22153 w 150"/>
                <a:gd name="T15" fmla="*/ 23549 h 149"/>
                <a:gd name="T16" fmla="*/ 21094 w 150"/>
                <a:gd name="T17" fmla="*/ 17272 h 149"/>
                <a:gd name="T18" fmla="*/ 26807 w 150"/>
                <a:gd name="T19" fmla="*/ 14376 h 149"/>
                <a:gd name="T20" fmla="*/ 21602 w 150"/>
                <a:gd name="T21" fmla="*/ 10606 h 149"/>
                <a:gd name="T22" fmla="*/ 23420 w 150"/>
                <a:gd name="T23" fmla="*/ 4464 h 149"/>
                <a:gd name="T24" fmla="*/ 17164 w 150"/>
                <a:gd name="T25" fmla="*/ 5769 h 149"/>
                <a:gd name="T26" fmla="*/ 14302 w 150"/>
                <a:gd name="T27" fmla="*/ 0 h 149"/>
                <a:gd name="T28" fmla="*/ 10697 w 150"/>
                <a:gd name="T29" fmla="*/ 5232 h 149"/>
                <a:gd name="T30" fmla="*/ 4664 w 150"/>
                <a:gd name="T31" fmla="*/ 3245 h 149"/>
                <a:gd name="T32" fmla="*/ 5705 w 150"/>
                <a:gd name="T33" fmla="*/ 9522 h 149"/>
                <a:gd name="T34" fmla="*/ 0 w 150"/>
                <a:gd name="T35" fmla="*/ 12554 h 149"/>
                <a:gd name="T36" fmla="*/ 5361 w 150"/>
                <a:gd name="T37" fmla="*/ 16189 h 149"/>
                <a:gd name="T38" fmla="*/ 3396 w 150"/>
                <a:gd name="T39" fmla="*/ 22331 h 149"/>
                <a:gd name="T40" fmla="*/ 9638 w 150"/>
                <a:gd name="T41" fmla="*/ 21190 h 149"/>
                <a:gd name="T42" fmla="*/ 12498 w 150"/>
                <a:gd name="T43" fmla="*/ 26795 h 14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0"/>
                <a:gd name="T67" fmla="*/ 0 h 149"/>
                <a:gd name="T68" fmla="*/ 150 w 150"/>
                <a:gd name="T69" fmla="*/ 149 h 14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0" h="149">
                  <a:moveTo>
                    <a:pt x="36" y="72"/>
                  </a:moveTo>
                  <a:cubicBezTo>
                    <a:pt x="38" y="51"/>
                    <a:pt x="56" y="35"/>
                    <a:pt x="78" y="36"/>
                  </a:cubicBezTo>
                  <a:cubicBezTo>
                    <a:pt x="99" y="37"/>
                    <a:pt x="115" y="56"/>
                    <a:pt x="114" y="77"/>
                  </a:cubicBezTo>
                  <a:cubicBezTo>
                    <a:pt x="112" y="99"/>
                    <a:pt x="94" y="115"/>
                    <a:pt x="72" y="113"/>
                  </a:cubicBezTo>
                  <a:cubicBezTo>
                    <a:pt x="51" y="112"/>
                    <a:pt x="35" y="93"/>
                    <a:pt x="36" y="72"/>
                  </a:cubicBezTo>
                  <a:close/>
                  <a:moveTo>
                    <a:pt x="70" y="149"/>
                  </a:moveTo>
                  <a:cubicBezTo>
                    <a:pt x="90" y="120"/>
                    <a:pt x="90" y="120"/>
                    <a:pt x="90" y="120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18" y="96"/>
                    <a:pt x="118" y="96"/>
                    <a:pt x="118" y="96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54" y="118"/>
                    <a:pt x="54" y="118"/>
                    <a:pt x="54" y="118"/>
                  </a:cubicBezTo>
                  <a:lnTo>
                    <a:pt x="70" y="149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4" name="Freeform 7"/>
            <p:cNvSpPr>
              <a:spLocks noEditPoints="1"/>
            </p:cNvSpPr>
            <p:nvPr/>
          </p:nvSpPr>
          <p:spPr bwMode="auto">
            <a:xfrm>
              <a:off x="795" y="2270"/>
              <a:ext cx="166" cy="164"/>
            </a:xfrm>
            <a:custGeom>
              <a:avLst/>
              <a:gdLst>
                <a:gd name="T0" fmla="*/ 3002 w 70"/>
                <a:gd name="T1" fmla="*/ 5909 h 69"/>
                <a:gd name="T2" fmla="*/ 6389 w 70"/>
                <a:gd name="T3" fmla="*/ 2876 h 69"/>
                <a:gd name="T4" fmla="*/ 9453 w 70"/>
                <a:gd name="T5" fmla="*/ 6282 h 69"/>
                <a:gd name="T6" fmla="*/ 6068 w 70"/>
                <a:gd name="T7" fmla="*/ 9412 h 69"/>
                <a:gd name="T8" fmla="*/ 3002 w 70"/>
                <a:gd name="T9" fmla="*/ 5909 h 69"/>
                <a:gd name="T10" fmla="*/ 5855 w 70"/>
                <a:gd name="T11" fmla="*/ 12445 h 69"/>
                <a:gd name="T12" fmla="*/ 7496 w 70"/>
                <a:gd name="T13" fmla="*/ 9921 h 69"/>
                <a:gd name="T14" fmla="*/ 10337 w 70"/>
                <a:gd name="T15" fmla="*/ 11009 h 69"/>
                <a:gd name="T16" fmla="*/ 9735 w 70"/>
                <a:gd name="T17" fmla="*/ 7977 h 69"/>
                <a:gd name="T18" fmla="*/ 12457 w 70"/>
                <a:gd name="T19" fmla="*/ 6672 h 69"/>
                <a:gd name="T20" fmla="*/ 9960 w 70"/>
                <a:gd name="T21" fmla="*/ 4846 h 69"/>
                <a:gd name="T22" fmla="*/ 11044 w 70"/>
                <a:gd name="T23" fmla="*/ 1973 h 69"/>
                <a:gd name="T24" fmla="*/ 8030 w 70"/>
                <a:gd name="T25" fmla="*/ 2486 h 69"/>
                <a:gd name="T26" fmla="*/ 6737 w 70"/>
                <a:gd name="T27" fmla="*/ 0 h 69"/>
                <a:gd name="T28" fmla="*/ 4961 w 70"/>
                <a:gd name="T29" fmla="*/ 2363 h 69"/>
                <a:gd name="T30" fmla="*/ 2092 w 70"/>
                <a:gd name="T31" fmla="*/ 1436 h 69"/>
                <a:gd name="T32" fmla="*/ 2694 w 70"/>
                <a:gd name="T33" fmla="*/ 4312 h 69"/>
                <a:gd name="T34" fmla="*/ 0 w 70"/>
                <a:gd name="T35" fmla="*/ 5773 h 69"/>
                <a:gd name="T36" fmla="*/ 2469 w 70"/>
                <a:gd name="T37" fmla="*/ 7373 h 69"/>
                <a:gd name="T38" fmla="*/ 1586 w 70"/>
                <a:gd name="T39" fmla="*/ 10249 h 69"/>
                <a:gd name="T40" fmla="*/ 4425 w 70"/>
                <a:gd name="T41" fmla="*/ 9705 h 69"/>
                <a:gd name="T42" fmla="*/ 5855 w 70"/>
                <a:gd name="T43" fmla="*/ 12445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0"/>
                <a:gd name="T67" fmla="*/ 0 h 69"/>
                <a:gd name="T68" fmla="*/ 70 w 70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0" h="69">
                  <a:moveTo>
                    <a:pt x="17" y="33"/>
                  </a:moveTo>
                  <a:cubicBezTo>
                    <a:pt x="18" y="23"/>
                    <a:pt x="27" y="16"/>
                    <a:pt x="36" y="16"/>
                  </a:cubicBezTo>
                  <a:cubicBezTo>
                    <a:pt x="46" y="17"/>
                    <a:pt x="54" y="26"/>
                    <a:pt x="53" y="35"/>
                  </a:cubicBezTo>
                  <a:cubicBezTo>
                    <a:pt x="53" y="45"/>
                    <a:pt x="44" y="53"/>
                    <a:pt x="34" y="52"/>
                  </a:cubicBezTo>
                  <a:cubicBezTo>
                    <a:pt x="24" y="52"/>
                    <a:pt x="17" y="43"/>
                    <a:pt x="17" y="33"/>
                  </a:cubicBezTo>
                  <a:close/>
                  <a:moveTo>
                    <a:pt x="33" y="69"/>
                  </a:moveTo>
                  <a:cubicBezTo>
                    <a:pt x="42" y="55"/>
                    <a:pt x="42" y="55"/>
                    <a:pt x="42" y="55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25" y="54"/>
                    <a:pt x="25" y="54"/>
                    <a:pt x="25" y="54"/>
                  </a:cubicBezTo>
                  <a:lnTo>
                    <a:pt x="33" y="69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5" name="Freeform 8"/>
            <p:cNvSpPr>
              <a:spLocks noEditPoints="1"/>
            </p:cNvSpPr>
            <p:nvPr/>
          </p:nvSpPr>
          <p:spPr bwMode="auto">
            <a:xfrm>
              <a:off x="2012" y="1347"/>
              <a:ext cx="486" cy="484"/>
            </a:xfrm>
            <a:custGeom>
              <a:avLst/>
              <a:gdLst>
                <a:gd name="T0" fmla="*/ 27861 w 205"/>
                <a:gd name="T1" fmla="*/ 4660 h 204"/>
                <a:gd name="T2" fmla="*/ 26943 w 205"/>
                <a:gd name="T3" fmla="*/ 2095 h 204"/>
                <a:gd name="T4" fmla="*/ 24319 w 205"/>
                <a:gd name="T5" fmla="*/ 2695 h 204"/>
                <a:gd name="T6" fmla="*/ 22678 w 205"/>
                <a:gd name="T7" fmla="*/ 534 h 204"/>
                <a:gd name="T8" fmla="*/ 20210 w 205"/>
                <a:gd name="T9" fmla="*/ 1587 h 204"/>
                <a:gd name="T10" fmla="*/ 18136 w 205"/>
                <a:gd name="T11" fmla="*/ 0 h 204"/>
                <a:gd name="T12" fmla="*/ 15950 w 205"/>
                <a:gd name="T13" fmla="*/ 1587 h 204"/>
                <a:gd name="T14" fmla="*/ 13708 w 205"/>
                <a:gd name="T15" fmla="*/ 534 h 204"/>
                <a:gd name="T16" fmla="*/ 12072 w 205"/>
                <a:gd name="T17" fmla="*/ 2695 h 204"/>
                <a:gd name="T18" fmla="*/ 9447 w 205"/>
                <a:gd name="T19" fmla="*/ 2095 h 204"/>
                <a:gd name="T20" fmla="*/ 8312 w 205"/>
                <a:gd name="T21" fmla="*/ 4660 h 204"/>
                <a:gd name="T22" fmla="*/ 5687 w 205"/>
                <a:gd name="T23" fmla="*/ 4819 h 204"/>
                <a:gd name="T24" fmla="*/ 5306 w 205"/>
                <a:gd name="T25" fmla="*/ 7504 h 204"/>
                <a:gd name="T26" fmla="*/ 2838 w 205"/>
                <a:gd name="T27" fmla="*/ 8427 h 204"/>
                <a:gd name="T28" fmla="*/ 2997 w 205"/>
                <a:gd name="T29" fmla="*/ 11056 h 204"/>
                <a:gd name="T30" fmla="*/ 877 w 205"/>
                <a:gd name="T31" fmla="*/ 12648 h 204"/>
                <a:gd name="T32" fmla="*/ 1799 w 205"/>
                <a:gd name="T33" fmla="*/ 15170 h 204"/>
                <a:gd name="T34" fmla="*/ 0 w 205"/>
                <a:gd name="T35" fmla="*/ 17146 h 204"/>
                <a:gd name="T36" fmla="*/ 1427 w 205"/>
                <a:gd name="T37" fmla="*/ 19230 h 204"/>
                <a:gd name="T38" fmla="*/ 156 w 205"/>
                <a:gd name="T39" fmla="*/ 21581 h 204"/>
                <a:gd name="T40" fmla="*/ 2304 w 205"/>
                <a:gd name="T41" fmla="*/ 23384 h 204"/>
                <a:gd name="T42" fmla="*/ 1586 w 205"/>
                <a:gd name="T43" fmla="*/ 26017 h 204"/>
                <a:gd name="T44" fmla="*/ 4104 w 205"/>
                <a:gd name="T45" fmla="*/ 27284 h 204"/>
                <a:gd name="T46" fmla="*/ 4104 w 205"/>
                <a:gd name="T47" fmla="*/ 30008 h 204"/>
                <a:gd name="T48" fmla="*/ 6728 w 205"/>
                <a:gd name="T49" fmla="*/ 30516 h 204"/>
                <a:gd name="T50" fmla="*/ 7487 w 205"/>
                <a:gd name="T51" fmla="*/ 33014 h 204"/>
                <a:gd name="T52" fmla="*/ 10111 w 205"/>
                <a:gd name="T53" fmla="*/ 33014 h 204"/>
                <a:gd name="T54" fmla="*/ 11365 w 205"/>
                <a:gd name="T55" fmla="*/ 35323 h 204"/>
                <a:gd name="T56" fmla="*/ 13990 w 205"/>
                <a:gd name="T57" fmla="*/ 34445 h 204"/>
                <a:gd name="T58" fmla="*/ 15787 w 205"/>
                <a:gd name="T59" fmla="*/ 36381 h 204"/>
                <a:gd name="T60" fmla="*/ 18136 w 205"/>
                <a:gd name="T61" fmla="*/ 34950 h 204"/>
                <a:gd name="T62" fmla="*/ 20440 w 205"/>
                <a:gd name="T63" fmla="*/ 36381 h 204"/>
                <a:gd name="T64" fmla="*/ 22173 w 205"/>
                <a:gd name="T65" fmla="*/ 34445 h 204"/>
                <a:gd name="T66" fmla="*/ 24864 w 205"/>
                <a:gd name="T67" fmla="*/ 35323 h 204"/>
                <a:gd name="T68" fmla="*/ 26061 w 205"/>
                <a:gd name="T69" fmla="*/ 33014 h 204"/>
                <a:gd name="T70" fmla="*/ 28743 w 205"/>
                <a:gd name="T71" fmla="*/ 33014 h 204"/>
                <a:gd name="T72" fmla="*/ 29501 w 205"/>
                <a:gd name="T73" fmla="*/ 30516 h 204"/>
                <a:gd name="T74" fmla="*/ 32126 w 205"/>
                <a:gd name="T75" fmla="*/ 30008 h 204"/>
                <a:gd name="T76" fmla="*/ 32126 w 205"/>
                <a:gd name="T77" fmla="*/ 27284 h 204"/>
                <a:gd name="T78" fmla="*/ 34587 w 205"/>
                <a:gd name="T79" fmla="*/ 26017 h 204"/>
                <a:gd name="T80" fmla="*/ 33925 w 205"/>
                <a:gd name="T81" fmla="*/ 23384 h 204"/>
                <a:gd name="T82" fmla="*/ 36016 w 205"/>
                <a:gd name="T83" fmla="*/ 21581 h 204"/>
                <a:gd name="T84" fmla="*/ 34819 w 205"/>
                <a:gd name="T85" fmla="*/ 19230 h 204"/>
                <a:gd name="T86" fmla="*/ 36386 w 205"/>
                <a:gd name="T87" fmla="*/ 17146 h 204"/>
                <a:gd name="T88" fmla="*/ 34459 w 205"/>
                <a:gd name="T89" fmla="*/ 15170 h 204"/>
                <a:gd name="T90" fmla="*/ 35509 w 205"/>
                <a:gd name="T91" fmla="*/ 12648 h 204"/>
                <a:gd name="T92" fmla="*/ 33167 w 205"/>
                <a:gd name="T93" fmla="*/ 11056 h 204"/>
                <a:gd name="T94" fmla="*/ 33553 w 205"/>
                <a:gd name="T95" fmla="*/ 8427 h 204"/>
                <a:gd name="T96" fmla="*/ 31087 w 205"/>
                <a:gd name="T97" fmla="*/ 7504 h 204"/>
                <a:gd name="T98" fmla="*/ 30542 w 205"/>
                <a:gd name="T99" fmla="*/ 4819 h 204"/>
                <a:gd name="T100" fmla="*/ 27861 w 205"/>
                <a:gd name="T101" fmla="*/ 4660 h 204"/>
                <a:gd name="T102" fmla="*/ 2468 w 205"/>
                <a:gd name="T103" fmla="*/ 18188 h 204"/>
                <a:gd name="T104" fmla="*/ 18136 w 205"/>
                <a:gd name="T105" fmla="*/ 2472 h 204"/>
                <a:gd name="T106" fmla="*/ 33712 w 205"/>
                <a:gd name="T107" fmla="*/ 18188 h 204"/>
                <a:gd name="T108" fmla="*/ 18136 w 205"/>
                <a:gd name="T109" fmla="*/ 33908 h 204"/>
                <a:gd name="T110" fmla="*/ 2468 w 205"/>
                <a:gd name="T111" fmla="*/ 18188 h 2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05"/>
                <a:gd name="T169" fmla="*/ 0 h 204"/>
                <a:gd name="T170" fmla="*/ 205 w 205"/>
                <a:gd name="T171" fmla="*/ 204 h 20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05" h="204">
                  <a:moveTo>
                    <a:pt x="157" y="26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38" y="171"/>
                    <a:pt x="38" y="171"/>
                    <a:pt x="38" y="171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40" y="198"/>
                    <a:pt x="140" y="198"/>
                    <a:pt x="140" y="198"/>
                  </a:cubicBezTo>
                  <a:cubicBezTo>
                    <a:pt x="147" y="185"/>
                    <a:pt x="147" y="185"/>
                    <a:pt x="147" y="185"/>
                  </a:cubicBezTo>
                  <a:cubicBezTo>
                    <a:pt x="162" y="185"/>
                    <a:pt x="162" y="185"/>
                    <a:pt x="162" y="185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81" y="168"/>
                    <a:pt x="181" y="168"/>
                    <a:pt x="181" y="168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1" y="131"/>
                    <a:pt x="191" y="131"/>
                    <a:pt x="191" y="13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194" y="85"/>
                    <a:pt x="194" y="85"/>
                    <a:pt x="194" y="85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75" y="42"/>
                    <a:pt x="175" y="42"/>
                    <a:pt x="175" y="42"/>
                  </a:cubicBezTo>
                  <a:cubicBezTo>
                    <a:pt x="172" y="27"/>
                    <a:pt x="172" y="27"/>
                    <a:pt x="172" y="27"/>
                  </a:cubicBezTo>
                  <a:cubicBezTo>
                    <a:pt x="157" y="26"/>
                    <a:pt x="157" y="26"/>
                    <a:pt x="157" y="26"/>
                  </a:cubicBezTo>
                  <a:close/>
                  <a:moveTo>
                    <a:pt x="14" y="102"/>
                  </a:moveTo>
                  <a:cubicBezTo>
                    <a:pt x="14" y="54"/>
                    <a:pt x="54" y="14"/>
                    <a:pt x="102" y="14"/>
                  </a:cubicBezTo>
                  <a:cubicBezTo>
                    <a:pt x="151" y="14"/>
                    <a:pt x="190" y="54"/>
                    <a:pt x="190" y="102"/>
                  </a:cubicBezTo>
                  <a:cubicBezTo>
                    <a:pt x="190" y="151"/>
                    <a:pt x="151" y="190"/>
                    <a:pt x="102" y="190"/>
                  </a:cubicBezTo>
                  <a:cubicBezTo>
                    <a:pt x="54" y="190"/>
                    <a:pt x="14" y="151"/>
                    <a:pt x="14" y="102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6" name="Freeform 9"/>
            <p:cNvSpPr>
              <a:spLocks noEditPoints="1"/>
            </p:cNvSpPr>
            <p:nvPr/>
          </p:nvSpPr>
          <p:spPr bwMode="auto">
            <a:xfrm>
              <a:off x="1877" y="1864"/>
              <a:ext cx="476" cy="478"/>
            </a:xfrm>
            <a:custGeom>
              <a:avLst/>
              <a:gdLst>
                <a:gd name="T0" fmla="*/ 17794 w 201"/>
                <a:gd name="T1" fmla="*/ 3969 h 201"/>
                <a:gd name="T2" fmla="*/ 17794 w 201"/>
                <a:gd name="T3" fmla="*/ 32559 h 201"/>
                <a:gd name="T4" fmla="*/ 31198 w 201"/>
                <a:gd name="T5" fmla="*/ 18262 h 201"/>
                <a:gd name="T6" fmla="*/ 4407 w 201"/>
                <a:gd name="T7" fmla="*/ 18262 h 201"/>
                <a:gd name="T8" fmla="*/ 31198 w 201"/>
                <a:gd name="T9" fmla="*/ 18262 h 201"/>
                <a:gd name="T10" fmla="*/ 17794 w 201"/>
                <a:gd name="T11" fmla="*/ 33072 h 201"/>
                <a:gd name="T12" fmla="*/ 17794 w 201"/>
                <a:gd name="T13" fmla="*/ 3270 h 201"/>
                <a:gd name="T14" fmla="*/ 7957 w 201"/>
                <a:gd name="T15" fmla="*/ 6176 h 201"/>
                <a:gd name="T16" fmla="*/ 6697 w 201"/>
                <a:gd name="T17" fmla="*/ 7448 h 201"/>
                <a:gd name="T18" fmla="*/ 2828 w 201"/>
                <a:gd name="T19" fmla="*/ 8511 h 201"/>
                <a:gd name="T20" fmla="*/ 3493 w 201"/>
                <a:gd name="T21" fmla="*/ 12471 h 201"/>
                <a:gd name="T22" fmla="*/ 2989 w 201"/>
                <a:gd name="T23" fmla="*/ 14297 h 201"/>
                <a:gd name="T24" fmla="*/ 0 w 201"/>
                <a:gd name="T25" fmla="*/ 17175 h 201"/>
                <a:gd name="T26" fmla="*/ 2456 w 201"/>
                <a:gd name="T27" fmla="*/ 18262 h 201"/>
                <a:gd name="T28" fmla="*/ 369 w 201"/>
                <a:gd name="T29" fmla="*/ 21684 h 201"/>
                <a:gd name="T30" fmla="*/ 3706 w 201"/>
                <a:gd name="T31" fmla="*/ 24019 h 201"/>
                <a:gd name="T32" fmla="*/ 4407 w 201"/>
                <a:gd name="T33" fmla="*/ 25714 h 201"/>
                <a:gd name="T34" fmla="*/ 4026 w 201"/>
                <a:gd name="T35" fmla="*/ 29805 h 201"/>
                <a:gd name="T36" fmla="*/ 8116 w 201"/>
                <a:gd name="T37" fmla="*/ 30421 h 201"/>
                <a:gd name="T38" fmla="*/ 9534 w 201"/>
                <a:gd name="T39" fmla="*/ 31500 h 201"/>
                <a:gd name="T40" fmla="*/ 11329 w 201"/>
                <a:gd name="T41" fmla="*/ 35279 h 201"/>
                <a:gd name="T42" fmla="*/ 14969 w 201"/>
                <a:gd name="T43" fmla="*/ 33610 h 201"/>
                <a:gd name="T44" fmla="*/ 16762 w 201"/>
                <a:gd name="T45" fmla="*/ 33836 h 201"/>
                <a:gd name="T46" fmla="*/ 18687 w 201"/>
                <a:gd name="T47" fmla="*/ 33836 h 201"/>
                <a:gd name="T48" fmla="*/ 20639 w 201"/>
                <a:gd name="T49" fmla="*/ 33610 h 201"/>
                <a:gd name="T50" fmla="*/ 24345 w 201"/>
                <a:gd name="T51" fmla="*/ 35279 h 201"/>
                <a:gd name="T52" fmla="*/ 25910 w 201"/>
                <a:gd name="T53" fmla="*/ 31500 h 201"/>
                <a:gd name="T54" fmla="*/ 27492 w 201"/>
                <a:gd name="T55" fmla="*/ 30421 h 201"/>
                <a:gd name="T56" fmla="*/ 31579 w 201"/>
                <a:gd name="T57" fmla="*/ 29805 h 201"/>
                <a:gd name="T58" fmla="*/ 31198 w 201"/>
                <a:gd name="T59" fmla="*/ 25714 h 201"/>
                <a:gd name="T60" fmla="*/ 31956 w 201"/>
                <a:gd name="T61" fmla="*/ 24019 h 201"/>
                <a:gd name="T62" fmla="*/ 35314 w 201"/>
                <a:gd name="T63" fmla="*/ 21684 h 201"/>
                <a:gd name="T64" fmla="*/ 32993 w 201"/>
                <a:gd name="T65" fmla="*/ 18262 h 201"/>
                <a:gd name="T66" fmla="*/ 35449 w 201"/>
                <a:gd name="T67" fmla="*/ 17175 h 201"/>
                <a:gd name="T68" fmla="*/ 32489 w 201"/>
                <a:gd name="T69" fmla="*/ 14297 h 201"/>
                <a:gd name="T70" fmla="*/ 31956 w 201"/>
                <a:gd name="T71" fmla="*/ 12471 h 201"/>
                <a:gd name="T72" fmla="*/ 32780 w 201"/>
                <a:gd name="T73" fmla="*/ 8511 h 201"/>
                <a:gd name="T74" fmla="*/ 28899 w 201"/>
                <a:gd name="T75" fmla="*/ 7448 h 201"/>
                <a:gd name="T76" fmla="*/ 27492 w 201"/>
                <a:gd name="T77" fmla="*/ 6176 h 201"/>
                <a:gd name="T78" fmla="*/ 26296 w 201"/>
                <a:gd name="T79" fmla="*/ 2205 h 201"/>
                <a:gd name="T80" fmla="*/ 22417 w 201"/>
                <a:gd name="T81" fmla="*/ 3415 h 201"/>
                <a:gd name="T82" fmla="*/ 20639 w 201"/>
                <a:gd name="T83" fmla="*/ 2878 h 201"/>
                <a:gd name="T84" fmla="*/ 17794 w 201"/>
                <a:gd name="T85" fmla="*/ 0 h 201"/>
                <a:gd name="T86" fmla="*/ 14806 w 201"/>
                <a:gd name="T87" fmla="*/ 2878 h 201"/>
                <a:gd name="T88" fmla="*/ 13015 w 201"/>
                <a:gd name="T89" fmla="*/ 3415 h 201"/>
                <a:gd name="T90" fmla="*/ 9153 w 201"/>
                <a:gd name="T91" fmla="*/ 2205 h 201"/>
                <a:gd name="T92" fmla="*/ 7957 w 201"/>
                <a:gd name="T93" fmla="*/ 6176 h 20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1"/>
                <a:gd name="T142" fmla="*/ 0 h 201"/>
                <a:gd name="T143" fmla="*/ 201 w 201"/>
                <a:gd name="T144" fmla="*/ 201 h 20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1" h="201">
                  <a:moveTo>
                    <a:pt x="22" y="101"/>
                  </a:moveTo>
                  <a:cubicBezTo>
                    <a:pt x="22" y="57"/>
                    <a:pt x="57" y="22"/>
                    <a:pt x="101" y="22"/>
                  </a:cubicBezTo>
                  <a:cubicBezTo>
                    <a:pt x="144" y="22"/>
                    <a:pt x="180" y="57"/>
                    <a:pt x="180" y="101"/>
                  </a:cubicBezTo>
                  <a:cubicBezTo>
                    <a:pt x="180" y="144"/>
                    <a:pt x="144" y="180"/>
                    <a:pt x="101" y="180"/>
                  </a:cubicBezTo>
                  <a:cubicBezTo>
                    <a:pt x="57" y="180"/>
                    <a:pt x="22" y="144"/>
                    <a:pt x="22" y="101"/>
                  </a:cubicBezTo>
                  <a:close/>
                  <a:moveTo>
                    <a:pt x="177" y="101"/>
                  </a:moveTo>
                  <a:cubicBezTo>
                    <a:pt x="177" y="59"/>
                    <a:pt x="143" y="25"/>
                    <a:pt x="101" y="25"/>
                  </a:cubicBezTo>
                  <a:cubicBezTo>
                    <a:pt x="59" y="25"/>
                    <a:pt x="25" y="59"/>
                    <a:pt x="25" y="101"/>
                  </a:cubicBezTo>
                  <a:cubicBezTo>
                    <a:pt x="25" y="143"/>
                    <a:pt x="59" y="177"/>
                    <a:pt x="101" y="177"/>
                  </a:cubicBezTo>
                  <a:cubicBezTo>
                    <a:pt x="143" y="177"/>
                    <a:pt x="177" y="143"/>
                    <a:pt x="177" y="101"/>
                  </a:cubicBezTo>
                  <a:close/>
                  <a:moveTo>
                    <a:pt x="18" y="101"/>
                  </a:moveTo>
                  <a:cubicBezTo>
                    <a:pt x="18" y="146"/>
                    <a:pt x="55" y="183"/>
                    <a:pt x="101" y="183"/>
                  </a:cubicBezTo>
                  <a:cubicBezTo>
                    <a:pt x="146" y="183"/>
                    <a:pt x="183" y="146"/>
                    <a:pt x="183" y="101"/>
                  </a:cubicBezTo>
                  <a:cubicBezTo>
                    <a:pt x="183" y="55"/>
                    <a:pt x="146" y="18"/>
                    <a:pt x="101" y="18"/>
                  </a:cubicBezTo>
                  <a:cubicBezTo>
                    <a:pt x="55" y="18"/>
                    <a:pt x="18" y="55"/>
                    <a:pt x="18" y="101"/>
                  </a:cubicBezTo>
                  <a:close/>
                  <a:moveTo>
                    <a:pt x="45" y="34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5" y="44"/>
                    <a:pt x="33" y="47"/>
                    <a:pt x="31" y="50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3" y="62"/>
                    <a:pt x="22" y="66"/>
                    <a:pt x="20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6" y="83"/>
                    <a:pt x="15" y="86"/>
                    <a:pt x="15" y="9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4" y="105"/>
                    <a:pt x="15" y="108"/>
                    <a:pt x="15" y="11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8" y="126"/>
                    <a:pt x="19" y="129"/>
                    <a:pt x="21" y="133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27" y="146"/>
                    <a:pt x="29" y="149"/>
                    <a:pt x="31" y="152"/>
                  </a:cubicBezTo>
                  <a:cubicBezTo>
                    <a:pt x="23" y="165"/>
                    <a:pt x="23" y="165"/>
                    <a:pt x="23" y="165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40" y="163"/>
                    <a:pt x="43" y="165"/>
                    <a:pt x="46" y="168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57" y="176"/>
                    <a:pt x="61" y="178"/>
                    <a:pt x="64" y="179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7" y="184"/>
                    <a:pt x="81" y="185"/>
                    <a:pt x="85" y="186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97" y="187"/>
                    <a:pt x="99" y="187"/>
                    <a:pt x="101" y="187"/>
                  </a:cubicBezTo>
                  <a:cubicBezTo>
                    <a:pt x="103" y="187"/>
                    <a:pt x="105" y="187"/>
                    <a:pt x="106" y="187"/>
                  </a:cubicBezTo>
                  <a:cubicBezTo>
                    <a:pt x="113" y="201"/>
                    <a:pt x="113" y="201"/>
                    <a:pt x="113" y="201"/>
                  </a:cubicBezTo>
                  <a:cubicBezTo>
                    <a:pt x="117" y="186"/>
                    <a:pt x="117" y="186"/>
                    <a:pt x="117" y="186"/>
                  </a:cubicBezTo>
                  <a:cubicBezTo>
                    <a:pt x="120" y="185"/>
                    <a:pt x="124" y="184"/>
                    <a:pt x="128" y="183"/>
                  </a:cubicBezTo>
                  <a:cubicBezTo>
                    <a:pt x="138" y="195"/>
                    <a:pt x="138" y="195"/>
                    <a:pt x="138" y="195"/>
                  </a:cubicBezTo>
                  <a:cubicBezTo>
                    <a:pt x="137" y="179"/>
                    <a:pt x="137" y="179"/>
                    <a:pt x="137" y="179"/>
                  </a:cubicBezTo>
                  <a:cubicBezTo>
                    <a:pt x="141" y="178"/>
                    <a:pt x="144" y="176"/>
                    <a:pt x="147" y="174"/>
                  </a:cubicBezTo>
                  <a:cubicBezTo>
                    <a:pt x="160" y="182"/>
                    <a:pt x="160" y="182"/>
                    <a:pt x="160" y="182"/>
                  </a:cubicBezTo>
                  <a:cubicBezTo>
                    <a:pt x="156" y="168"/>
                    <a:pt x="156" y="168"/>
                    <a:pt x="156" y="168"/>
                  </a:cubicBezTo>
                  <a:cubicBezTo>
                    <a:pt x="159" y="165"/>
                    <a:pt x="161" y="163"/>
                    <a:pt x="164" y="160"/>
                  </a:cubicBezTo>
                  <a:cubicBezTo>
                    <a:pt x="179" y="165"/>
                    <a:pt x="179" y="165"/>
                    <a:pt x="179" y="165"/>
                  </a:cubicBezTo>
                  <a:cubicBezTo>
                    <a:pt x="171" y="152"/>
                    <a:pt x="171" y="152"/>
                    <a:pt x="171" y="152"/>
                  </a:cubicBezTo>
                  <a:cubicBezTo>
                    <a:pt x="173" y="149"/>
                    <a:pt x="175" y="146"/>
                    <a:pt x="177" y="142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29"/>
                    <a:pt x="184" y="126"/>
                    <a:pt x="185" y="122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186" y="112"/>
                    <a:pt x="186" y="112"/>
                    <a:pt x="186" y="112"/>
                  </a:cubicBezTo>
                  <a:cubicBezTo>
                    <a:pt x="187" y="108"/>
                    <a:pt x="187" y="105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6" y="86"/>
                    <a:pt x="185" y="83"/>
                    <a:pt x="184" y="79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0" y="66"/>
                    <a:pt x="178" y="62"/>
                    <a:pt x="176" y="59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71" y="50"/>
                    <a:pt x="171" y="50"/>
                    <a:pt x="171" y="50"/>
                  </a:cubicBezTo>
                  <a:cubicBezTo>
                    <a:pt x="169" y="47"/>
                    <a:pt x="166" y="44"/>
                    <a:pt x="164" y="41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3" y="32"/>
                    <a:pt x="150" y="30"/>
                    <a:pt x="147" y="28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4" y="21"/>
                    <a:pt x="131" y="20"/>
                    <a:pt x="127" y="19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15"/>
                    <a:pt x="110" y="15"/>
                    <a:pt x="106" y="1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5"/>
                    <a:pt x="88" y="15"/>
                    <a:pt x="84" y="16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1" y="20"/>
                    <a:pt x="67" y="21"/>
                    <a:pt x="64" y="23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1" y="30"/>
                    <a:pt x="48" y="32"/>
                    <a:pt x="45" y="34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7" name="Freeform 10"/>
            <p:cNvSpPr>
              <a:spLocks noEditPoints="1"/>
            </p:cNvSpPr>
            <p:nvPr/>
          </p:nvSpPr>
          <p:spPr bwMode="auto">
            <a:xfrm>
              <a:off x="1822" y="1119"/>
              <a:ext cx="311" cy="311"/>
            </a:xfrm>
            <a:custGeom>
              <a:avLst/>
              <a:gdLst>
                <a:gd name="T0" fmla="*/ 11854 w 131"/>
                <a:gd name="T1" fmla="*/ 2474 h 131"/>
                <a:gd name="T2" fmla="*/ 11854 w 131"/>
                <a:gd name="T3" fmla="*/ 20965 h 131"/>
                <a:gd name="T4" fmla="*/ 18774 w 131"/>
                <a:gd name="T5" fmla="*/ 11854 h 131"/>
                <a:gd name="T6" fmla="*/ 4672 w 131"/>
                <a:gd name="T7" fmla="*/ 11854 h 131"/>
                <a:gd name="T8" fmla="*/ 18774 w 131"/>
                <a:gd name="T9" fmla="*/ 11854 h 131"/>
                <a:gd name="T10" fmla="*/ 4159 w 131"/>
                <a:gd name="T11" fmla="*/ 11854 h 131"/>
                <a:gd name="T12" fmla="*/ 19308 w 131"/>
                <a:gd name="T13" fmla="*/ 11854 h 131"/>
                <a:gd name="T14" fmla="*/ 11854 w 131"/>
                <a:gd name="T15" fmla="*/ 4442 h 131"/>
                <a:gd name="T16" fmla="*/ 11854 w 131"/>
                <a:gd name="T17" fmla="*/ 19163 h 131"/>
                <a:gd name="T18" fmla="*/ 11854 w 131"/>
                <a:gd name="T19" fmla="*/ 4442 h 131"/>
                <a:gd name="T20" fmla="*/ 11854 w 131"/>
                <a:gd name="T21" fmla="*/ 21345 h 131"/>
                <a:gd name="T22" fmla="*/ 11854 w 131"/>
                <a:gd name="T23" fmla="*/ 2103 h 131"/>
                <a:gd name="T24" fmla="*/ 5365 w 131"/>
                <a:gd name="T25" fmla="*/ 4159 h 131"/>
                <a:gd name="T26" fmla="*/ 4442 w 131"/>
                <a:gd name="T27" fmla="*/ 4831 h 131"/>
                <a:gd name="T28" fmla="*/ 1804 w 131"/>
                <a:gd name="T29" fmla="*/ 5591 h 131"/>
                <a:gd name="T30" fmla="*/ 2355 w 131"/>
                <a:gd name="T31" fmla="*/ 8072 h 131"/>
                <a:gd name="T32" fmla="*/ 1968 w 131"/>
                <a:gd name="T33" fmla="*/ 9271 h 131"/>
                <a:gd name="T34" fmla="*/ 0 w 131"/>
                <a:gd name="T35" fmla="*/ 11092 h 131"/>
                <a:gd name="T36" fmla="*/ 1595 w 131"/>
                <a:gd name="T37" fmla="*/ 11854 h 131"/>
                <a:gd name="T38" fmla="*/ 157 w 131"/>
                <a:gd name="T39" fmla="*/ 13943 h 131"/>
                <a:gd name="T40" fmla="*/ 2355 w 131"/>
                <a:gd name="T41" fmla="*/ 15600 h 131"/>
                <a:gd name="T42" fmla="*/ 2863 w 131"/>
                <a:gd name="T43" fmla="*/ 16671 h 131"/>
                <a:gd name="T44" fmla="*/ 2706 w 131"/>
                <a:gd name="T45" fmla="*/ 19163 h 131"/>
                <a:gd name="T46" fmla="*/ 5365 w 131"/>
                <a:gd name="T47" fmla="*/ 19534 h 131"/>
                <a:gd name="T48" fmla="*/ 6263 w 131"/>
                <a:gd name="T49" fmla="*/ 20206 h 131"/>
                <a:gd name="T50" fmla="*/ 7305 w 131"/>
                <a:gd name="T51" fmla="*/ 22777 h 131"/>
                <a:gd name="T52" fmla="*/ 9874 w 131"/>
                <a:gd name="T53" fmla="*/ 21637 h 131"/>
                <a:gd name="T54" fmla="*/ 11092 w 131"/>
                <a:gd name="T55" fmla="*/ 21851 h 131"/>
                <a:gd name="T56" fmla="*/ 12366 w 131"/>
                <a:gd name="T57" fmla="*/ 21851 h 131"/>
                <a:gd name="T58" fmla="*/ 13565 w 131"/>
                <a:gd name="T59" fmla="*/ 21637 h 131"/>
                <a:gd name="T60" fmla="*/ 16136 w 131"/>
                <a:gd name="T61" fmla="*/ 22777 h 131"/>
                <a:gd name="T62" fmla="*/ 17179 w 131"/>
                <a:gd name="T63" fmla="*/ 20206 h 131"/>
                <a:gd name="T64" fmla="*/ 18102 w 131"/>
                <a:gd name="T65" fmla="*/ 19534 h 131"/>
                <a:gd name="T66" fmla="*/ 20740 w 131"/>
                <a:gd name="T67" fmla="*/ 19163 h 131"/>
                <a:gd name="T68" fmla="*/ 20578 w 131"/>
                <a:gd name="T69" fmla="*/ 16671 h 131"/>
                <a:gd name="T70" fmla="*/ 21129 w 131"/>
                <a:gd name="T71" fmla="*/ 15600 h 131"/>
                <a:gd name="T72" fmla="*/ 23323 w 131"/>
                <a:gd name="T73" fmla="*/ 13943 h 131"/>
                <a:gd name="T74" fmla="*/ 21851 w 131"/>
                <a:gd name="T75" fmla="*/ 11854 h 131"/>
                <a:gd name="T76" fmla="*/ 23441 w 131"/>
                <a:gd name="T77" fmla="*/ 11092 h 131"/>
                <a:gd name="T78" fmla="*/ 21502 w 131"/>
                <a:gd name="T79" fmla="*/ 9271 h 131"/>
                <a:gd name="T80" fmla="*/ 21129 w 131"/>
                <a:gd name="T81" fmla="*/ 8072 h 131"/>
                <a:gd name="T82" fmla="*/ 21637 w 131"/>
                <a:gd name="T83" fmla="*/ 5591 h 131"/>
                <a:gd name="T84" fmla="*/ 18999 w 131"/>
                <a:gd name="T85" fmla="*/ 4831 h 131"/>
                <a:gd name="T86" fmla="*/ 18102 w 131"/>
                <a:gd name="T87" fmla="*/ 4159 h 131"/>
                <a:gd name="T88" fmla="*/ 17342 w 131"/>
                <a:gd name="T89" fmla="*/ 1432 h 131"/>
                <a:gd name="T90" fmla="*/ 14869 w 131"/>
                <a:gd name="T91" fmla="*/ 2103 h 131"/>
                <a:gd name="T92" fmla="*/ 13565 w 131"/>
                <a:gd name="T93" fmla="*/ 1968 h 131"/>
                <a:gd name="T94" fmla="*/ 11854 w 131"/>
                <a:gd name="T95" fmla="*/ 0 h 131"/>
                <a:gd name="T96" fmla="*/ 9874 w 131"/>
                <a:gd name="T97" fmla="*/ 1968 h 131"/>
                <a:gd name="T98" fmla="*/ 8606 w 131"/>
                <a:gd name="T99" fmla="*/ 2103 h 131"/>
                <a:gd name="T100" fmla="*/ 6104 w 131"/>
                <a:gd name="T101" fmla="*/ 1432 h 131"/>
                <a:gd name="T102" fmla="*/ 5365 w 131"/>
                <a:gd name="T103" fmla="*/ 4159 h 13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1"/>
                <a:gd name="T157" fmla="*/ 0 h 131"/>
                <a:gd name="T158" fmla="*/ 131 w 131"/>
                <a:gd name="T159" fmla="*/ 131 h 13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1" h="131">
                  <a:moveTo>
                    <a:pt x="14" y="66"/>
                  </a:moveTo>
                  <a:cubicBezTo>
                    <a:pt x="14" y="37"/>
                    <a:pt x="37" y="14"/>
                    <a:pt x="66" y="14"/>
                  </a:cubicBezTo>
                  <a:cubicBezTo>
                    <a:pt x="94" y="14"/>
                    <a:pt x="117" y="37"/>
                    <a:pt x="117" y="66"/>
                  </a:cubicBezTo>
                  <a:cubicBezTo>
                    <a:pt x="117" y="94"/>
                    <a:pt x="94" y="117"/>
                    <a:pt x="66" y="117"/>
                  </a:cubicBezTo>
                  <a:cubicBezTo>
                    <a:pt x="37" y="117"/>
                    <a:pt x="14" y="94"/>
                    <a:pt x="14" y="66"/>
                  </a:cubicBezTo>
                  <a:close/>
                  <a:moveTo>
                    <a:pt x="105" y="66"/>
                  </a:moveTo>
                  <a:cubicBezTo>
                    <a:pt x="105" y="44"/>
                    <a:pt x="87" y="26"/>
                    <a:pt x="66" y="26"/>
                  </a:cubicBezTo>
                  <a:cubicBezTo>
                    <a:pt x="44" y="26"/>
                    <a:pt x="26" y="44"/>
                    <a:pt x="26" y="66"/>
                  </a:cubicBezTo>
                  <a:cubicBezTo>
                    <a:pt x="26" y="88"/>
                    <a:pt x="44" y="105"/>
                    <a:pt x="66" y="105"/>
                  </a:cubicBezTo>
                  <a:cubicBezTo>
                    <a:pt x="87" y="105"/>
                    <a:pt x="105" y="88"/>
                    <a:pt x="105" y="66"/>
                  </a:cubicBezTo>
                  <a:close/>
                  <a:moveTo>
                    <a:pt x="66" y="24"/>
                  </a:moveTo>
                  <a:cubicBezTo>
                    <a:pt x="42" y="24"/>
                    <a:pt x="23" y="42"/>
                    <a:pt x="23" y="66"/>
                  </a:cubicBezTo>
                  <a:cubicBezTo>
                    <a:pt x="23" y="89"/>
                    <a:pt x="42" y="108"/>
                    <a:pt x="66" y="108"/>
                  </a:cubicBezTo>
                  <a:cubicBezTo>
                    <a:pt x="89" y="108"/>
                    <a:pt x="108" y="89"/>
                    <a:pt x="108" y="66"/>
                  </a:cubicBezTo>
                  <a:cubicBezTo>
                    <a:pt x="108" y="42"/>
                    <a:pt x="89" y="24"/>
                    <a:pt x="66" y="24"/>
                  </a:cubicBezTo>
                  <a:close/>
                  <a:moveTo>
                    <a:pt x="66" y="25"/>
                  </a:moveTo>
                  <a:cubicBezTo>
                    <a:pt x="43" y="25"/>
                    <a:pt x="24" y="43"/>
                    <a:pt x="24" y="66"/>
                  </a:cubicBezTo>
                  <a:cubicBezTo>
                    <a:pt x="24" y="88"/>
                    <a:pt x="43" y="107"/>
                    <a:pt x="66" y="107"/>
                  </a:cubicBezTo>
                  <a:cubicBezTo>
                    <a:pt x="88" y="107"/>
                    <a:pt x="107" y="88"/>
                    <a:pt x="107" y="66"/>
                  </a:cubicBezTo>
                  <a:cubicBezTo>
                    <a:pt x="107" y="43"/>
                    <a:pt x="88" y="25"/>
                    <a:pt x="66" y="25"/>
                  </a:cubicBezTo>
                  <a:close/>
                  <a:moveTo>
                    <a:pt x="12" y="66"/>
                  </a:moveTo>
                  <a:cubicBezTo>
                    <a:pt x="12" y="95"/>
                    <a:pt x="36" y="119"/>
                    <a:pt x="66" y="119"/>
                  </a:cubicBezTo>
                  <a:cubicBezTo>
                    <a:pt x="95" y="119"/>
                    <a:pt x="119" y="95"/>
                    <a:pt x="119" y="66"/>
                  </a:cubicBezTo>
                  <a:cubicBezTo>
                    <a:pt x="119" y="36"/>
                    <a:pt x="95" y="12"/>
                    <a:pt x="66" y="12"/>
                  </a:cubicBezTo>
                  <a:cubicBezTo>
                    <a:pt x="36" y="12"/>
                    <a:pt x="12" y="36"/>
                    <a:pt x="12" y="66"/>
                  </a:cubicBezTo>
                  <a:close/>
                  <a:moveTo>
                    <a:pt x="30" y="23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3" y="29"/>
                    <a:pt x="21" y="31"/>
                    <a:pt x="20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41"/>
                    <a:pt x="14" y="43"/>
                    <a:pt x="1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4"/>
                    <a:pt x="10" y="56"/>
                    <a:pt x="10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8"/>
                    <a:pt x="10" y="71"/>
                    <a:pt x="10" y="73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82"/>
                    <a:pt x="12" y="84"/>
                    <a:pt x="13" y="87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7" y="95"/>
                    <a:pt x="19" y="97"/>
                    <a:pt x="20" y="99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6" y="106"/>
                    <a:pt x="28" y="108"/>
                    <a:pt x="30" y="109"/>
                  </a:cubicBezTo>
                  <a:cubicBezTo>
                    <a:pt x="27" y="119"/>
                    <a:pt x="27" y="119"/>
                    <a:pt x="27" y="11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7" y="114"/>
                    <a:pt x="40" y="116"/>
                    <a:pt x="42" y="11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0" y="120"/>
                    <a:pt x="53" y="120"/>
                    <a:pt x="55" y="12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2"/>
                    <a:pt x="66" y="122"/>
                  </a:cubicBezTo>
                  <a:cubicBezTo>
                    <a:pt x="67" y="122"/>
                    <a:pt x="68" y="122"/>
                    <a:pt x="69" y="12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78" y="120"/>
                    <a:pt x="81" y="120"/>
                    <a:pt x="83" y="119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2" y="116"/>
                    <a:pt x="94" y="114"/>
                    <a:pt x="96" y="113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3" y="108"/>
                    <a:pt x="105" y="106"/>
                    <a:pt x="107" y="104"/>
                  </a:cubicBezTo>
                  <a:cubicBezTo>
                    <a:pt x="116" y="107"/>
                    <a:pt x="116" y="107"/>
                    <a:pt x="116" y="107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2" y="97"/>
                    <a:pt x="114" y="95"/>
                    <a:pt x="115" y="93"/>
                  </a:cubicBezTo>
                  <a:cubicBezTo>
                    <a:pt x="125" y="94"/>
                    <a:pt x="125" y="94"/>
                    <a:pt x="125" y="94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9" y="84"/>
                    <a:pt x="119" y="82"/>
                    <a:pt x="120" y="79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2" y="71"/>
                    <a:pt x="122" y="68"/>
                    <a:pt x="122" y="66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56"/>
                    <a:pt x="120" y="54"/>
                    <a:pt x="120" y="52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7" y="43"/>
                    <a:pt x="116" y="41"/>
                    <a:pt x="115" y="39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1"/>
                    <a:pt x="108" y="29"/>
                    <a:pt x="106" y="27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1"/>
                    <a:pt x="98" y="20"/>
                    <a:pt x="95" y="1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7" y="14"/>
                    <a:pt x="85" y="13"/>
                    <a:pt x="83" y="1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4" y="10"/>
                    <a:pt x="71" y="10"/>
                    <a:pt x="69" y="1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7" y="10"/>
                    <a:pt x="55" y="11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6" y="13"/>
                    <a:pt x="44" y="14"/>
                    <a:pt x="41" y="1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4" y="20"/>
                    <a:pt x="32" y="21"/>
                    <a:pt x="30" y="23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8" name="Freeform 11"/>
            <p:cNvSpPr>
              <a:spLocks noEditPoints="1"/>
            </p:cNvSpPr>
            <p:nvPr/>
          </p:nvSpPr>
          <p:spPr bwMode="auto">
            <a:xfrm>
              <a:off x="890" y="1700"/>
              <a:ext cx="716" cy="718"/>
            </a:xfrm>
            <a:custGeom>
              <a:avLst/>
              <a:gdLst>
                <a:gd name="T0" fmla="*/ 45845 w 302"/>
                <a:gd name="T1" fmla="*/ 27415 h 302"/>
                <a:gd name="T2" fmla="*/ 7807 w 302"/>
                <a:gd name="T3" fmla="*/ 27415 h 302"/>
                <a:gd name="T4" fmla="*/ 13715 w 302"/>
                <a:gd name="T5" fmla="*/ 9208 h 302"/>
                <a:gd name="T6" fmla="*/ 7807 w 302"/>
                <a:gd name="T7" fmla="*/ 7981 h 302"/>
                <a:gd name="T8" fmla="*/ 8156 w 302"/>
                <a:gd name="T9" fmla="*/ 15171 h 302"/>
                <a:gd name="T10" fmla="*/ 2079 w 302"/>
                <a:gd name="T11" fmla="*/ 16262 h 302"/>
                <a:gd name="T12" fmla="*/ 5183 w 302"/>
                <a:gd name="T13" fmla="*/ 22938 h 302"/>
                <a:gd name="T14" fmla="*/ 0 w 302"/>
                <a:gd name="T15" fmla="*/ 26205 h 302"/>
                <a:gd name="T16" fmla="*/ 4929 w 302"/>
                <a:gd name="T17" fmla="*/ 31219 h 302"/>
                <a:gd name="T18" fmla="*/ 1264 w 302"/>
                <a:gd name="T19" fmla="*/ 36069 h 302"/>
                <a:gd name="T20" fmla="*/ 7807 w 302"/>
                <a:gd name="T21" fmla="*/ 39041 h 302"/>
                <a:gd name="T22" fmla="*/ 6065 w 302"/>
                <a:gd name="T23" fmla="*/ 44953 h 302"/>
                <a:gd name="T24" fmla="*/ 13113 w 302"/>
                <a:gd name="T25" fmla="*/ 45113 h 302"/>
                <a:gd name="T26" fmla="*/ 13715 w 302"/>
                <a:gd name="T27" fmla="*/ 51280 h 302"/>
                <a:gd name="T28" fmla="*/ 20444 w 302"/>
                <a:gd name="T29" fmla="*/ 48917 h 302"/>
                <a:gd name="T30" fmla="*/ 23068 w 302"/>
                <a:gd name="T31" fmla="*/ 54535 h 302"/>
                <a:gd name="T32" fmla="*/ 26829 w 302"/>
                <a:gd name="T33" fmla="*/ 50075 h 302"/>
                <a:gd name="T34" fmla="*/ 30556 w 302"/>
                <a:gd name="T35" fmla="*/ 54535 h 302"/>
                <a:gd name="T36" fmla="*/ 33168 w 302"/>
                <a:gd name="T37" fmla="*/ 48917 h 302"/>
                <a:gd name="T38" fmla="*/ 39937 w 302"/>
                <a:gd name="T39" fmla="*/ 51280 h 302"/>
                <a:gd name="T40" fmla="*/ 40314 w 302"/>
                <a:gd name="T41" fmla="*/ 45113 h 302"/>
                <a:gd name="T42" fmla="*/ 47429 w 302"/>
                <a:gd name="T43" fmla="*/ 44953 h 302"/>
                <a:gd name="T44" fmla="*/ 45845 w 302"/>
                <a:gd name="T45" fmla="*/ 39041 h 302"/>
                <a:gd name="T46" fmla="*/ 52360 w 302"/>
                <a:gd name="T47" fmla="*/ 36069 h 302"/>
                <a:gd name="T48" fmla="*/ 48683 w 302"/>
                <a:gd name="T49" fmla="*/ 31219 h 302"/>
                <a:gd name="T50" fmla="*/ 53653 w 302"/>
                <a:gd name="T51" fmla="*/ 26205 h 302"/>
                <a:gd name="T52" fmla="*/ 48470 w 302"/>
                <a:gd name="T53" fmla="*/ 22938 h 302"/>
                <a:gd name="T54" fmla="*/ 51533 w 302"/>
                <a:gd name="T55" fmla="*/ 16262 h 302"/>
                <a:gd name="T56" fmla="*/ 45468 w 302"/>
                <a:gd name="T57" fmla="*/ 15171 h 302"/>
                <a:gd name="T58" fmla="*/ 45845 w 302"/>
                <a:gd name="T59" fmla="*/ 7981 h 302"/>
                <a:gd name="T60" fmla="*/ 39781 w 302"/>
                <a:gd name="T61" fmla="*/ 9208 h 302"/>
                <a:gd name="T62" fmla="*/ 37690 w 302"/>
                <a:gd name="T63" fmla="*/ 2363 h 302"/>
                <a:gd name="T64" fmla="*/ 32516 w 302"/>
                <a:gd name="T65" fmla="*/ 5618 h 302"/>
                <a:gd name="T66" fmla="*/ 28095 w 302"/>
                <a:gd name="T67" fmla="*/ 0 h 302"/>
                <a:gd name="T68" fmla="*/ 25537 w 302"/>
                <a:gd name="T69" fmla="*/ 0 h 302"/>
                <a:gd name="T70" fmla="*/ 21134 w 302"/>
                <a:gd name="T71" fmla="*/ 5618 h 302"/>
                <a:gd name="T72" fmla="*/ 15954 w 302"/>
                <a:gd name="T73" fmla="*/ 2363 h 302"/>
                <a:gd name="T74" fmla="*/ 13715 w 302"/>
                <a:gd name="T75" fmla="*/ 9208 h 302"/>
                <a:gd name="T76" fmla="*/ 4649 w 302"/>
                <a:gd name="T77" fmla="*/ 27641 h 302"/>
                <a:gd name="T78" fmla="*/ 48840 w 302"/>
                <a:gd name="T79" fmla="*/ 27641 h 302"/>
                <a:gd name="T80" fmla="*/ 48840 w 302"/>
                <a:gd name="T81" fmla="*/ 27641 h 3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2"/>
                <a:gd name="T124" fmla="*/ 0 h 302"/>
                <a:gd name="T125" fmla="*/ 302 w 302"/>
                <a:gd name="T126" fmla="*/ 302 h 3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2" h="302">
                  <a:moveTo>
                    <a:pt x="151" y="44"/>
                  </a:moveTo>
                  <a:cubicBezTo>
                    <a:pt x="210" y="44"/>
                    <a:pt x="258" y="92"/>
                    <a:pt x="258" y="152"/>
                  </a:cubicBezTo>
                  <a:cubicBezTo>
                    <a:pt x="258" y="211"/>
                    <a:pt x="210" y="259"/>
                    <a:pt x="151" y="259"/>
                  </a:cubicBezTo>
                  <a:cubicBezTo>
                    <a:pt x="92" y="259"/>
                    <a:pt x="44" y="211"/>
                    <a:pt x="44" y="152"/>
                  </a:cubicBezTo>
                  <a:cubicBezTo>
                    <a:pt x="44" y="92"/>
                    <a:pt x="92" y="44"/>
                    <a:pt x="151" y="44"/>
                  </a:cubicBezTo>
                  <a:close/>
                  <a:moveTo>
                    <a:pt x="77" y="51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51" y="38"/>
                    <a:pt x="47" y="41"/>
                    <a:pt x="44" y="44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3" y="74"/>
                    <a:pt x="49" y="79"/>
                    <a:pt x="46" y="8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6" y="82"/>
                    <a:pt x="14" y="86"/>
                    <a:pt x="12" y="90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2" y="114"/>
                    <a:pt x="30" y="121"/>
                    <a:pt x="29" y="127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0" y="135"/>
                    <a:pt x="0" y="140"/>
                    <a:pt x="0" y="14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60"/>
                    <a:pt x="27" y="167"/>
                    <a:pt x="28" y="173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4" y="191"/>
                    <a:pt x="6" y="196"/>
                    <a:pt x="7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5"/>
                    <a:pt x="41" y="210"/>
                    <a:pt x="44" y="216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9" y="241"/>
                    <a:pt x="31" y="245"/>
                    <a:pt x="34" y="24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65" y="242"/>
                    <a:pt x="69" y="246"/>
                    <a:pt x="74" y="250"/>
                  </a:cubicBezTo>
                  <a:cubicBezTo>
                    <a:pt x="65" y="277"/>
                    <a:pt x="65" y="277"/>
                    <a:pt x="65" y="277"/>
                  </a:cubicBezTo>
                  <a:cubicBezTo>
                    <a:pt x="69" y="280"/>
                    <a:pt x="73" y="282"/>
                    <a:pt x="77" y="284"/>
                  </a:cubicBezTo>
                  <a:cubicBezTo>
                    <a:pt x="97" y="264"/>
                    <a:pt x="97" y="264"/>
                    <a:pt x="97" y="264"/>
                  </a:cubicBezTo>
                  <a:cubicBezTo>
                    <a:pt x="103" y="267"/>
                    <a:pt x="109" y="269"/>
                    <a:pt x="115" y="271"/>
                  </a:cubicBezTo>
                  <a:cubicBezTo>
                    <a:pt x="116" y="300"/>
                    <a:pt x="116" y="300"/>
                    <a:pt x="116" y="300"/>
                  </a:cubicBezTo>
                  <a:cubicBezTo>
                    <a:pt x="121" y="301"/>
                    <a:pt x="125" y="302"/>
                    <a:pt x="130" y="302"/>
                  </a:cubicBezTo>
                  <a:cubicBezTo>
                    <a:pt x="141" y="276"/>
                    <a:pt x="141" y="276"/>
                    <a:pt x="141" y="276"/>
                  </a:cubicBezTo>
                  <a:cubicBezTo>
                    <a:pt x="144" y="276"/>
                    <a:pt x="148" y="277"/>
                    <a:pt x="151" y="277"/>
                  </a:cubicBezTo>
                  <a:cubicBezTo>
                    <a:pt x="154" y="277"/>
                    <a:pt x="157" y="276"/>
                    <a:pt x="161" y="276"/>
                  </a:cubicBezTo>
                  <a:cubicBezTo>
                    <a:pt x="172" y="302"/>
                    <a:pt x="172" y="302"/>
                    <a:pt x="172" y="302"/>
                  </a:cubicBezTo>
                  <a:cubicBezTo>
                    <a:pt x="177" y="302"/>
                    <a:pt x="181" y="301"/>
                    <a:pt x="186" y="300"/>
                  </a:cubicBezTo>
                  <a:cubicBezTo>
                    <a:pt x="187" y="271"/>
                    <a:pt x="187" y="271"/>
                    <a:pt x="187" y="271"/>
                  </a:cubicBezTo>
                  <a:cubicBezTo>
                    <a:pt x="193" y="269"/>
                    <a:pt x="199" y="267"/>
                    <a:pt x="205" y="26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9" y="282"/>
                    <a:pt x="233" y="280"/>
                    <a:pt x="237" y="277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32" y="246"/>
                    <a:pt x="237" y="242"/>
                    <a:pt x="242" y="237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70" y="245"/>
                    <a:pt x="273" y="241"/>
                    <a:pt x="276" y="238"/>
                  </a:cubicBezTo>
                  <a:cubicBezTo>
                    <a:pt x="258" y="216"/>
                    <a:pt x="258" y="216"/>
                    <a:pt x="258" y="216"/>
                  </a:cubicBezTo>
                  <a:cubicBezTo>
                    <a:pt x="261" y="210"/>
                    <a:pt x="264" y="205"/>
                    <a:pt x="266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6" y="196"/>
                    <a:pt x="297" y="191"/>
                    <a:pt x="298" y="186"/>
                  </a:cubicBezTo>
                  <a:cubicBezTo>
                    <a:pt x="274" y="173"/>
                    <a:pt x="274" y="173"/>
                    <a:pt x="274" y="173"/>
                  </a:cubicBezTo>
                  <a:cubicBezTo>
                    <a:pt x="275" y="167"/>
                    <a:pt x="275" y="160"/>
                    <a:pt x="275" y="154"/>
                  </a:cubicBezTo>
                  <a:cubicBezTo>
                    <a:pt x="302" y="145"/>
                    <a:pt x="302" y="145"/>
                    <a:pt x="302" y="145"/>
                  </a:cubicBezTo>
                  <a:cubicBezTo>
                    <a:pt x="302" y="140"/>
                    <a:pt x="302" y="135"/>
                    <a:pt x="301" y="131"/>
                  </a:cubicBezTo>
                  <a:cubicBezTo>
                    <a:pt x="273" y="127"/>
                    <a:pt x="273" y="127"/>
                    <a:pt x="273" y="127"/>
                  </a:cubicBezTo>
                  <a:cubicBezTo>
                    <a:pt x="272" y="121"/>
                    <a:pt x="270" y="114"/>
                    <a:pt x="268" y="108"/>
                  </a:cubicBezTo>
                  <a:cubicBezTo>
                    <a:pt x="290" y="90"/>
                    <a:pt x="290" y="90"/>
                    <a:pt x="290" y="90"/>
                  </a:cubicBezTo>
                  <a:cubicBezTo>
                    <a:pt x="288" y="86"/>
                    <a:pt x="286" y="82"/>
                    <a:pt x="283" y="78"/>
                  </a:cubicBezTo>
                  <a:cubicBezTo>
                    <a:pt x="256" y="84"/>
                    <a:pt x="256" y="84"/>
                    <a:pt x="256" y="84"/>
                  </a:cubicBezTo>
                  <a:cubicBezTo>
                    <a:pt x="252" y="79"/>
                    <a:pt x="248" y="74"/>
                    <a:pt x="244" y="69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5" y="41"/>
                    <a:pt x="251" y="38"/>
                    <a:pt x="248" y="35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19" y="47"/>
                    <a:pt x="214" y="44"/>
                    <a:pt x="208" y="41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08" y="11"/>
                    <a:pt x="204" y="9"/>
                    <a:pt x="199" y="8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77" y="30"/>
                    <a:pt x="171" y="28"/>
                    <a:pt x="164" y="28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3" y="0"/>
                    <a:pt x="151" y="0"/>
                  </a:cubicBezTo>
                  <a:cubicBezTo>
                    <a:pt x="149" y="0"/>
                    <a:pt x="146" y="0"/>
                    <a:pt x="144" y="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1" y="28"/>
                    <a:pt x="125" y="30"/>
                    <a:pt x="119" y="31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8" y="9"/>
                    <a:pt x="94" y="11"/>
                    <a:pt x="90" y="13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88" y="44"/>
                    <a:pt x="83" y="47"/>
                    <a:pt x="77" y="51"/>
                  </a:cubicBezTo>
                  <a:close/>
                  <a:moveTo>
                    <a:pt x="26" y="152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53"/>
                    <a:pt x="26" y="152"/>
                    <a:pt x="26" y="152"/>
                  </a:cubicBezTo>
                  <a:close/>
                  <a:moveTo>
                    <a:pt x="275" y="153"/>
                  </a:move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3"/>
                    <a:pt x="275" y="153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9" name="Freeform 12"/>
            <p:cNvSpPr>
              <a:spLocks noEditPoints="1"/>
            </p:cNvSpPr>
            <p:nvPr/>
          </p:nvSpPr>
          <p:spPr bwMode="auto">
            <a:xfrm>
              <a:off x="1476" y="1368"/>
              <a:ext cx="562" cy="560"/>
            </a:xfrm>
            <a:custGeom>
              <a:avLst/>
              <a:gdLst>
                <a:gd name="T0" fmla="*/ 21147 w 237"/>
                <a:gd name="T1" fmla="*/ 4663 h 236"/>
                <a:gd name="T2" fmla="*/ 21147 w 237"/>
                <a:gd name="T3" fmla="*/ 37691 h 236"/>
                <a:gd name="T4" fmla="*/ 36962 w 237"/>
                <a:gd name="T5" fmla="*/ 21204 h 236"/>
                <a:gd name="T6" fmla="*/ 5184 w 237"/>
                <a:gd name="T7" fmla="*/ 21204 h 236"/>
                <a:gd name="T8" fmla="*/ 36962 w 237"/>
                <a:gd name="T9" fmla="*/ 21204 h 236"/>
                <a:gd name="T10" fmla="*/ 21147 w 237"/>
                <a:gd name="T11" fmla="*/ 38585 h 236"/>
                <a:gd name="T12" fmla="*/ 21147 w 237"/>
                <a:gd name="T13" fmla="*/ 3901 h 236"/>
                <a:gd name="T14" fmla="*/ 9616 w 237"/>
                <a:gd name="T15" fmla="*/ 7297 h 236"/>
                <a:gd name="T16" fmla="*/ 8029 w 237"/>
                <a:gd name="T17" fmla="*/ 8723 h 236"/>
                <a:gd name="T18" fmla="*/ 3386 w 237"/>
                <a:gd name="T19" fmla="*/ 9859 h 236"/>
                <a:gd name="T20" fmla="*/ 4268 w 237"/>
                <a:gd name="T21" fmla="*/ 14683 h 236"/>
                <a:gd name="T22" fmla="*/ 3510 w 237"/>
                <a:gd name="T23" fmla="*/ 16605 h 236"/>
                <a:gd name="T24" fmla="*/ 0 w 237"/>
                <a:gd name="T25" fmla="*/ 19785 h 236"/>
                <a:gd name="T26" fmla="*/ 3002 w 237"/>
                <a:gd name="T27" fmla="*/ 21204 h 236"/>
                <a:gd name="T28" fmla="*/ 372 w 237"/>
                <a:gd name="T29" fmla="*/ 25198 h 236"/>
                <a:gd name="T30" fmla="*/ 4268 w 237"/>
                <a:gd name="T31" fmla="*/ 27832 h 236"/>
                <a:gd name="T32" fmla="*/ 5309 w 237"/>
                <a:gd name="T33" fmla="*/ 29808 h 236"/>
                <a:gd name="T34" fmla="*/ 4802 w 237"/>
                <a:gd name="T35" fmla="*/ 34616 h 236"/>
                <a:gd name="T36" fmla="*/ 9616 w 237"/>
                <a:gd name="T37" fmla="*/ 35123 h 236"/>
                <a:gd name="T38" fmla="*/ 11387 w 237"/>
                <a:gd name="T39" fmla="*/ 36395 h 236"/>
                <a:gd name="T40" fmla="*/ 13348 w 237"/>
                <a:gd name="T41" fmla="*/ 40833 h 236"/>
                <a:gd name="T42" fmla="*/ 17775 w 237"/>
                <a:gd name="T43" fmla="*/ 38908 h 236"/>
                <a:gd name="T44" fmla="*/ 19945 w 237"/>
                <a:gd name="T45" fmla="*/ 39278 h 236"/>
                <a:gd name="T46" fmla="*/ 22200 w 237"/>
                <a:gd name="T47" fmla="*/ 39278 h 236"/>
                <a:gd name="T48" fmla="*/ 24377 w 237"/>
                <a:gd name="T49" fmla="*/ 38908 h 236"/>
                <a:gd name="T50" fmla="*/ 28802 w 237"/>
                <a:gd name="T51" fmla="*/ 40833 h 236"/>
                <a:gd name="T52" fmla="*/ 30737 w 237"/>
                <a:gd name="T53" fmla="*/ 36395 h 236"/>
                <a:gd name="T54" fmla="*/ 32534 w 237"/>
                <a:gd name="T55" fmla="*/ 35123 h 236"/>
                <a:gd name="T56" fmla="*/ 37348 w 237"/>
                <a:gd name="T57" fmla="*/ 34616 h 236"/>
                <a:gd name="T58" fmla="*/ 36962 w 237"/>
                <a:gd name="T59" fmla="*/ 29808 h 236"/>
                <a:gd name="T60" fmla="*/ 37884 w 237"/>
                <a:gd name="T61" fmla="*/ 27832 h 236"/>
                <a:gd name="T62" fmla="*/ 41763 w 237"/>
                <a:gd name="T63" fmla="*/ 25198 h 236"/>
                <a:gd name="T64" fmla="*/ 39148 w 237"/>
                <a:gd name="T65" fmla="*/ 21204 h 236"/>
                <a:gd name="T66" fmla="*/ 42150 w 237"/>
                <a:gd name="T67" fmla="*/ 19785 h 236"/>
                <a:gd name="T68" fmla="*/ 38603 w 237"/>
                <a:gd name="T69" fmla="*/ 16605 h 236"/>
                <a:gd name="T70" fmla="*/ 37884 w 237"/>
                <a:gd name="T71" fmla="*/ 14683 h 236"/>
                <a:gd name="T72" fmla="*/ 38923 w 237"/>
                <a:gd name="T73" fmla="*/ 9859 h 236"/>
                <a:gd name="T74" fmla="*/ 34121 w 237"/>
                <a:gd name="T75" fmla="*/ 8723 h 236"/>
                <a:gd name="T76" fmla="*/ 32693 w 237"/>
                <a:gd name="T77" fmla="*/ 7297 h 236"/>
                <a:gd name="T78" fmla="*/ 31270 w 237"/>
                <a:gd name="T79" fmla="*/ 2698 h 236"/>
                <a:gd name="T80" fmla="*/ 26682 w 237"/>
                <a:gd name="T81" fmla="*/ 3901 h 236"/>
                <a:gd name="T82" fmla="*/ 24505 w 237"/>
                <a:gd name="T83" fmla="*/ 3396 h 236"/>
                <a:gd name="T84" fmla="*/ 21147 w 237"/>
                <a:gd name="T85" fmla="*/ 0 h 236"/>
                <a:gd name="T86" fmla="*/ 17612 w 237"/>
                <a:gd name="T87" fmla="*/ 3396 h 236"/>
                <a:gd name="T88" fmla="*/ 15684 w 237"/>
                <a:gd name="T89" fmla="*/ 3901 h 236"/>
                <a:gd name="T90" fmla="*/ 11038 w 237"/>
                <a:gd name="T91" fmla="*/ 2698 h 236"/>
                <a:gd name="T92" fmla="*/ 9616 w 237"/>
                <a:gd name="T93" fmla="*/ 7297 h 2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7"/>
                <a:gd name="T142" fmla="*/ 0 h 236"/>
                <a:gd name="T143" fmla="*/ 237 w 237"/>
                <a:gd name="T144" fmla="*/ 236 h 2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7" h="236">
                  <a:moveTo>
                    <a:pt x="26" y="119"/>
                  </a:moveTo>
                  <a:cubicBezTo>
                    <a:pt x="26" y="67"/>
                    <a:pt x="67" y="26"/>
                    <a:pt x="119" y="26"/>
                  </a:cubicBezTo>
                  <a:cubicBezTo>
                    <a:pt x="170" y="26"/>
                    <a:pt x="212" y="67"/>
                    <a:pt x="212" y="119"/>
                  </a:cubicBezTo>
                  <a:cubicBezTo>
                    <a:pt x="212" y="170"/>
                    <a:pt x="170" y="211"/>
                    <a:pt x="119" y="211"/>
                  </a:cubicBezTo>
                  <a:cubicBezTo>
                    <a:pt x="67" y="211"/>
                    <a:pt x="26" y="170"/>
                    <a:pt x="26" y="119"/>
                  </a:cubicBezTo>
                  <a:close/>
                  <a:moveTo>
                    <a:pt x="208" y="119"/>
                  </a:moveTo>
                  <a:cubicBezTo>
                    <a:pt x="208" y="69"/>
                    <a:pt x="168" y="29"/>
                    <a:pt x="119" y="29"/>
                  </a:cubicBezTo>
                  <a:cubicBezTo>
                    <a:pt x="69" y="29"/>
                    <a:pt x="29" y="69"/>
                    <a:pt x="29" y="119"/>
                  </a:cubicBezTo>
                  <a:cubicBezTo>
                    <a:pt x="29" y="168"/>
                    <a:pt x="69" y="208"/>
                    <a:pt x="119" y="208"/>
                  </a:cubicBezTo>
                  <a:cubicBezTo>
                    <a:pt x="168" y="208"/>
                    <a:pt x="208" y="168"/>
                    <a:pt x="208" y="119"/>
                  </a:cubicBezTo>
                  <a:close/>
                  <a:moveTo>
                    <a:pt x="22" y="119"/>
                  </a:moveTo>
                  <a:cubicBezTo>
                    <a:pt x="22" y="172"/>
                    <a:pt x="65" y="216"/>
                    <a:pt x="119" y="216"/>
                  </a:cubicBezTo>
                  <a:cubicBezTo>
                    <a:pt x="172" y="216"/>
                    <a:pt x="216" y="172"/>
                    <a:pt x="216" y="119"/>
                  </a:cubicBezTo>
                  <a:cubicBezTo>
                    <a:pt x="216" y="65"/>
                    <a:pt x="172" y="22"/>
                    <a:pt x="119" y="22"/>
                  </a:cubicBezTo>
                  <a:cubicBezTo>
                    <a:pt x="65" y="22"/>
                    <a:pt x="22" y="65"/>
                    <a:pt x="22" y="119"/>
                  </a:cubicBezTo>
                  <a:close/>
                  <a:moveTo>
                    <a:pt x="54" y="41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2"/>
                    <a:pt x="39" y="56"/>
                    <a:pt x="36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8" y="73"/>
                    <a:pt x="26" y="77"/>
                    <a:pt x="24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19" y="97"/>
                    <a:pt x="19" y="102"/>
                    <a:pt x="18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7" y="118"/>
                    <a:pt x="17" y="118"/>
                    <a:pt x="17" y="119"/>
                  </a:cubicBezTo>
                  <a:cubicBezTo>
                    <a:pt x="17" y="123"/>
                    <a:pt x="18" y="127"/>
                    <a:pt x="18" y="13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1" y="148"/>
                    <a:pt x="23" y="152"/>
                    <a:pt x="24" y="156"/>
                  </a:cubicBezTo>
                  <a:cubicBezTo>
                    <a:pt x="12" y="169"/>
                    <a:pt x="12" y="169"/>
                    <a:pt x="12" y="169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2" y="171"/>
                    <a:pt x="34" y="175"/>
                    <a:pt x="37" y="178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8" y="191"/>
                    <a:pt x="51" y="194"/>
                    <a:pt x="54" y="197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64" y="204"/>
                    <a:pt x="64" y="204"/>
                    <a:pt x="64" y="204"/>
                  </a:cubicBezTo>
                  <a:cubicBezTo>
                    <a:pt x="68" y="206"/>
                    <a:pt x="72" y="209"/>
                    <a:pt x="76" y="21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91" y="216"/>
                    <a:pt x="96" y="217"/>
                    <a:pt x="100" y="218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12" y="220"/>
                    <a:pt x="112" y="220"/>
                    <a:pt x="112" y="220"/>
                  </a:cubicBezTo>
                  <a:cubicBezTo>
                    <a:pt x="114" y="220"/>
                    <a:pt x="116" y="220"/>
                    <a:pt x="119" y="220"/>
                  </a:cubicBezTo>
                  <a:cubicBezTo>
                    <a:pt x="121" y="220"/>
                    <a:pt x="123" y="220"/>
                    <a:pt x="125" y="220"/>
                  </a:cubicBezTo>
                  <a:cubicBezTo>
                    <a:pt x="134" y="236"/>
                    <a:pt x="134" y="236"/>
                    <a:pt x="134" y="236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42" y="217"/>
                    <a:pt x="146" y="216"/>
                    <a:pt x="150" y="215"/>
                  </a:cubicBezTo>
                  <a:cubicBezTo>
                    <a:pt x="162" y="229"/>
                    <a:pt x="162" y="229"/>
                    <a:pt x="162" y="229"/>
                  </a:cubicBezTo>
                  <a:cubicBezTo>
                    <a:pt x="162" y="211"/>
                    <a:pt x="162" y="211"/>
                    <a:pt x="162" y="211"/>
                  </a:cubicBezTo>
                  <a:cubicBezTo>
                    <a:pt x="166" y="209"/>
                    <a:pt x="170" y="206"/>
                    <a:pt x="173" y="204"/>
                  </a:cubicBezTo>
                  <a:cubicBezTo>
                    <a:pt x="188" y="214"/>
                    <a:pt x="188" y="214"/>
                    <a:pt x="188" y="214"/>
                  </a:cubicBezTo>
                  <a:cubicBezTo>
                    <a:pt x="183" y="197"/>
                    <a:pt x="183" y="197"/>
                    <a:pt x="183" y="197"/>
                  </a:cubicBezTo>
                  <a:cubicBezTo>
                    <a:pt x="187" y="194"/>
                    <a:pt x="190" y="191"/>
                    <a:pt x="193" y="188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01" y="178"/>
                    <a:pt x="201" y="178"/>
                    <a:pt x="201" y="178"/>
                  </a:cubicBezTo>
                  <a:cubicBezTo>
                    <a:pt x="203" y="175"/>
                    <a:pt x="206" y="171"/>
                    <a:pt x="208" y="167"/>
                  </a:cubicBezTo>
                  <a:cubicBezTo>
                    <a:pt x="226" y="169"/>
                    <a:pt x="226" y="169"/>
                    <a:pt x="226" y="169"/>
                  </a:cubicBezTo>
                  <a:cubicBezTo>
                    <a:pt x="213" y="156"/>
                    <a:pt x="213" y="156"/>
                    <a:pt x="213" y="156"/>
                  </a:cubicBezTo>
                  <a:cubicBezTo>
                    <a:pt x="215" y="152"/>
                    <a:pt x="216" y="148"/>
                    <a:pt x="217" y="143"/>
                  </a:cubicBezTo>
                  <a:cubicBezTo>
                    <a:pt x="235" y="141"/>
                    <a:pt x="235" y="141"/>
                    <a:pt x="235" y="141"/>
                  </a:cubicBezTo>
                  <a:cubicBezTo>
                    <a:pt x="219" y="132"/>
                    <a:pt x="219" y="132"/>
                    <a:pt x="219" y="132"/>
                  </a:cubicBezTo>
                  <a:cubicBezTo>
                    <a:pt x="220" y="127"/>
                    <a:pt x="220" y="123"/>
                    <a:pt x="220" y="119"/>
                  </a:cubicBezTo>
                  <a:cubicBezTo>
                    <a:pt x="220" y="118"/>
                    <a:pt x="220" y="118"/>
                    <a:pt x="220" y="118"/>
                  </a:cubicBezTo>
                  <a:cubicBezTo>
                    <a:pt x="237" y="111"/>
                    <a:pt x="237" y="111"/>
                    <a:pt x="237" y="111"/>
                  </a:cubicBezTo>
                  <a:cubicBezTo>
                    <a:pt x="219" y="106"/>
                    <a:pt x="219" y="106"/>
                    <a:pt x="219" y="106"/>
                  </a:cubicBezTo>
                  <a:cubicBezTo>
                    <a:pt x="219" y="102"/>
                    <a:pt x="218" y="97"/>
                    <a:pt x="217" y="93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13" y="82"/>
                    <a:pt x="213" y="82"/>
                    <a:pt x="213" y="82"/>
                  </a:cubicBezTo>
                  <a:cubicBezTo>
                    <a:pt x="212" y="77"/>
                    <a:pt x="210" y="73"/>
                    <a:pt x="208" y="69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198" y="56"/>
                    <a:pt x="196" y="52"/>
                    <a:pt x="192" y="49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0" y="38"/>
                    <a:pt x="177" y="35"/>
                    <a:pt x="173" y="33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58" y="25"/>
                    <a:pt x="154" y="23"/>
                    <a:pt x="150" y="22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4" y="18"/>
                    <a:pt x="129" y="18"/>
                    <a:pt x="125" y="17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08" y="18"/>
                    <a:pt x="104" y="18"/>
                    <a:pt x="99" y="19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3" y="23"/>
                    <a:pt x="79" y="25"/>
                    <a:pt x="75" y="27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1" y="35"/>
                    <a:pt x="57" y="38"/>
                    <a:pt x="54" y="41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0" name="Freeform 13"/>
            <p:cNvSpPr>
              <a:spLocks noEditPoints="1"/>
            </p:cNvSpPr>
            <p:nvPr/>
          </p:nvSpPr>
          <p:spPr bwMode="auto">
            <a:xfrm>
              <a:off x="1537" y="1430"/>
              <a:ext cx="442" cy="439"/>
            </a:xfrm>
            <a:custGeom>
              <a:avLst/>
              <a:gdLst>
                <a:gd name="T0" fmla="*/ 16748 w 186"/>
                <a:gd name="T1" fmla="*/ 534 h 185"/>
                <a:gd name="T2" fmla="*/ 32758 w 186"/>
                <a:gd name="T3" fmla="*/ 16611 h 185"/>
                <a:gd name="T4" fmla="*/ 16748 w 186"/>
                <a:gd name="T5" fmla="*/ 32495 h 185"/>
                <a:gd name="T6" fmla="*/ 537 w 186"/>
                <a:gd name="T7" fmla="*/ 16611 h 185"/>
                <a:gd name="T8" fmla="*/ 16748 w 186"/>
                <a:gd name="T9" fmla="*/ 534 h 185"/>
                <a:gd name="T10" fmla="*/ 33480 w 186"/>
                <a:gd name="T11" fmla="*/ 16611 h 185"/>
                <a:gd name="T12" fmla="*/ 16748 w 186"/>
                <a:gd name="T13" fmla="*/ 0 h 185"/>
                <a:gd name="T14" fmla="*/ 0 w 186"/>
                <a:gd name="T15" fmla="*/ 16611 h 185"/>
                <a:gd name="T16" fmla="*/ 16748 w 186"/>
                <a:gd name="T17" fmla="*/ 33044 h 185"/>
                <a:gd name="T18" fmla="*/ 33480 w 186"/>
                <a:gd name="T19" fmla="*/ 16611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6"/>
                <a:gd name="T31" fmla="*/ 0 h 185"/>
                <a:gd name="T32" fmla="*/ 186 w 186"/>
                <a:gd name="T33" fmla="*/ 185 h 1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6" h="185">
                  <a:moveTo>
                    <a:pt x="93" y="3"/>
                  </a:moveTo>
                  <a:cubicBezTo>
                    <a:pt x="142" y="3"/>
                    <a:pt x="182" y="43"/>
                    <a:pt x="182" y="93"/>
                  </a:cubicBezTo>
                  <a:cubicBezTo>
                    <a:pt x="182" y="142"/>
                    <a:pt x="142" y="182"/>
                    <a:pt x="93" y="182"/>
                  </a:cubicBezTo>
                  <a:cubicBezTo>
                    <a:pt x="43" y="182"/>
                    <a:pt x="3" y="142"/>
                    <a:pt x="3" y="93"/>
                  </a:cubicBezTo>
                  <a:cubicBezTo>
                    <a:pt x="3" y="43"/>
                    <a:pt x="43" y="3"/>
                    <a:pt x="93" y="3"/>
                  </a:cubicBezTo>
                  <a:close/>
                  <a:moveTo>
                    <a:pt x="186" y="93"/>
                  </a:moveTo>
                  <a:cubicBezTo>
                    <a:pt x="186" y="41"/>
                    <a:pt x="144" y="0"/>
                    <a:pt x="93" y="0"/>
                  </a:cubicBezTo>
                  <a:cubicBezTo>
                    <a:pt x="41" y="0"/>
                    <a:pt x="0" y="41"/>
                    <a:pt x="0" y="93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3"/>
                  </a:cubicBezTo>
                  <a:close/>
                </a:path>
              </a:pathLst>
            </a:custGeom>
            <a:solidFill>
              <a:srgbClr val="5DB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1" name="Freeform 14"/>
            <p:cNvSpPr>
              <a:spLocks noEditPoints="1"/>
            </p:cNvSpPr>
            <p:nvPr/>
          </p:nvSpPr>
          <p:spPr bwMode="auto">
            <a:xfrm>
              <a:off x="2356" y="1753"/>
              <a:ext cx="388" cy="387"/>
            </a:xfrm>
            <a:custGeom>
              <a:avLst/>
              <a:gdLst>
                <a:gd name="T0" fmla="*/ 24527 w 164"/>
                <a:gd name="T1" fmla="*/ 14706 h 163"/>
                <a:gd name="T2" fmla="*/ 4225 w 164"/>
                <a:gd name="T3" fmla="*/ 14706 h 163"/>
                <a:gd name="T4" fmla="*/ 7339 w 164"/>
                <a:gd name="T5" fmla="*/ 4832 h 163"/>
                <a:gd name="T6" fmla="*/ 4225 w 164"/>
                <a:gd name="T7" fmla="*/ 4295 h 163"/>
                <a:gd name="T8" fmla="*/ 4382 w 164"/>
                <a:gd name="T9" fmla="*/ 8229 h 163"/>
                <a:gd name="T10" fmla="*/ 1259 w 164"/>
                <a:gd name="T11" fmla="*/ 8737 h 163"/>
                <a:gd name="T12" fmla="*/ 2820 w 164"/>
                <a:gd name="T13" fmla="*/ 12367 h 163"/>
                <a:gd name="T14" fmla="*/ 0 w 164"/>
                <a:gd name="T15" fmla="*/ 13946 h 163"/>
                <a:gd name="T16" fmla="*/ 2820 w 164"/>
                <a:gd name="T17" fmla="*/ 16674 h 163"/>
                <a:gd name="T18" fmla="*/ 660 w 164"/>
                <a:gd name="T19" fmla="*/ 19324 h 163"/>
                <a:gd name="T20" fmla="*/ 4225 w 164"/>
                <a:gd name="T21" fmla="*/ 20969 h 163"/>
                <a:gd name="T22" fmla="*/ 3324 w 164"/>
                <a:gd name="T23" fmla="*/ 23996 h 163"/>
                <a:gd name="T24" fmla="*/ 7176 w 164"/>
                <a:gd name="T25" fmla="*/ 24210 h 163"/>
                <a:gd name="T26" fmla="*/ 7339 w 164"/>
                <a:gd name="T27" fmla="*/ 27610 h 163"/>
                <a:gd name="T28" fmla="*/ 11056 w 164"/>
                <a:gd name="T29" fmla="*/ 26335 h 163"/>
                <a:gd name="T30" fmla="*/ 12437 w 164"/>
                <a:gd name="T31" fmla="*/ 29205 h 163"/>
                <a:gd name="T32" fmla="*/ 14380 w 164"/>
                <a:gd name="T33" fmla="*/ 26686 h 163"/>
                <a:gd name="T34" fmla="*/ 16289 w 164"/>
                <a:gd name="T35" fmla="*/ 29205 h 163"/>
                <a:gd name="T36" fmla="*/ 17867 w 164"/>
                <a:gd name="T37" fmla="*/ 26335 h 163"/>
                <a:gd name="T38" fmla="*/ 21425 w 164"/>
                <a:gd name="T39" fmla="*/ 27610 h 163"/>
                <a:gd name="T40" fmla="*/ 21719 w 164"/>
                <a:gd name="T41" fmla="*/ 24210 h 163"/>
                <a:gd name="T42" fmla="*/ 25412 w 164"/>
                <a:gd name="T43" fmla="*/ 23996 h 163"/>
                <a:gd name="T44" fmla="*/ 24527 w 164"/>
                <a:gd name="T45" fmla="*/ 20969 h 163"/>
                <a:gd name="T46" fmla="*/ 28099 w 164"/>
                <a:gd name="T47" fmla="*/ 19324 h 163"/>
                <a:gd name="T48" fmla="*/ 26157 w 164"/>
                <a:gd name="T49" fmla="*/ 16674 h 163"/>
                <a:gd name="T50" fmla="*/ 28764 w 164"/>
                <a:gd name="T51" fmla="*/ 13946 h 163"/>
                <a:gd name="T52" fmla="*/ 25944 w 164"/>
                <a:gd name="T53" fmla="*/ 12367 h 163"/>
                <a:gd name="T54" fmla="*/ 27505 w 164"/>
                <a:gd name="T55" fmla="*/ 8737 h 163"/>
                <a:gd name="T56" fmla="*/ 24382 w 164"/>
                <a:gd name="T57" fmla="*/ 8229 h 163"/>
                <a:gd name="T58" fmla="*/ 24527 w 164"/>
                <a:gd name="T59" fmla="*/ 4295 h 163"/>
                <a:gd name="T60" fmla="*/ 21425 w 164"/>
                <a:gd name="T61" fmla="*/ 4832 h 163"/>
                <a:gd name="T62" fmla="*/ 20183 w 164"/>
                <a:gd name="T63" fmla="*/ 1275 h 163"/>
                <a:gd name="T64" fmla="*/ 17569 w 164"/>
                <a:gd name="T65" fmla="*/ 3027 h 163"/>
                <a:gd name="T66" fmla="*/ 15044 w 164"/>
                <a:gd name="T67" fmla="*/ 0 h 163"/>
                <a:gd name="T68" fmla="*/ 13720 w 164"/>
                <a:gd name="T69" fmla="*/ 0 h 163"/>
                <a:gd name="T70" fmla="*/ 11401 w 164"/>
                <a:gd name="T71" fmla="*/ 3027 h 163"/>
                <a:gd name="T72" fmla="*/ 8581 w 164"/>
                <a:gd name="T73" fmla="*/ 1275 h 163"/>
                <a:gd name="T74" fmla="*/ 7339 w 164"/>
                <a:gd name="T75" fmla="*/ 4832 h 163"/>
                <a:gd name="T76" fmla="*/ 2598 w 164"/>
                <a:gd name="T77" fmla="*/ 14870 h 163"/>
                <a:gd name="T78" fmla="*/ 26313 w 164"/>
                <a:gd name="T79" fmla="*/ 14870 h 163"/>
                <a:gd name="T80" fmla="*/ 26313 w 164"/>
                <a:gd name="T81" fmla="*/ 14870 h 1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63"/>
                <a:gd name="T125" fmla="*/ 164 w 164"/>
                <a:gd name="T126" fmla="*/ 163 h 16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63">
                  <a:moveTo>
                    <a:pt x="82" y="24"/>
                  </a:moveTo>
                  <a:cubicBezTo>
                    <a:pt x="114" y="24"/>
                    <a:pt x="140" y="50"/>
                    <a:pt x="140" y="82"/>
                  </a:cubicBezTo>
                  <a:cubicBezTo>
                    <a:pt x="140" y="114"/>
                    <a:pt x="114" y="140"/>
                    <a:pt x="82" y="140"/>
                  </a:cubicBezTo>
                  <a:cubicBezTo>
                    <a:pt x="50" y="140"/>
                    <a:pt x="24" y="114"/>
                    <a:pt x="24" y="82"/>
                  </a:cubicBezTo>
                  <a:cubicBezTo>
                    <a:pt x="24" y="50"/>
                    <a:pt x="50" y="24"/>
                    <a:pt x="82" y="24"/>
                  </a:cubicBezTo>
                  <a:close/>
                  <a:moveTo>
                    <a:pt x="42" y="27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28" y="20"/>
                    <a:pt x="26" y="22"/>
                    <a:pt x="24" y="24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29" y="40"/>
                    <a:pt x="27" y="43"/>
                    <a:pt x="25" y="4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44"/>
                    <a:pt x="8" y="46"/>
                    <a:pt x="7" y="49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8" y="62"/>
                    <a:pt x="17" y="65"/>
                    <a:pt x="16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3"/>
                    <a:pt x="0" y="76"/>
                    <a:pt x="0" y="78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5" y="86"/>
                    <a:pt x="15" y="90"/>
                    <a:pt x="16" y="93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3" y="103"/>
                    <a:pt x="4" y="106"/>
                    <a:pt x="4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1" y="110"/>
                    <a:pt x="23" y="114"/>
                    <a:pt x="24" y="11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6" y="130"/>
                    <a:pt x="18" y="132"/>
                    <a:pt x="19" y="134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5" y="131"/>
                    <a:pt x="38" y="133"/>
                    <a:pt x="41" y="135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8" y="151"/>
                    <a:pt x="40" y="152"/>
                    <a:pt x="42" y="154"/>
                  </a:cubicBezTo>
                  <a:cubicBezTo>
                    <a:pt x="53" y="143"/>
                    <a:pt x="53" y="143"/>
                    <a:pt x="53" y="143"/>
                  </a:cubicBezTo>
                  <a:cubicBezTo>
                    <a:pt x="56" y="144"/>
                    <a:pt x="59" y="146"/>
                    <a:pt x="63" y="147"/>
                  </a:cubicBezTo>
                  <a:cubicBezTo>
                    <a:pt x="63" y="162"/>
                    <a:pt x="63" y="162"/>
                    <a:pt x="63" y="162"/>
                  </a:cubicBezTo>
                  <a:cubicBezTo>
                    <a:pt x="66" y="162"/>
                    <a:pt x="68" y="163"/>
                    <a:pt x="71" y="163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9" y="149"/>
                    <a:pt x="80" y="149"/>
                    <a:pt x="82" y="149"/>
                  </a:cubicBezTo>
                  <a:cubicBezTo>
                    <a:pt x="84" y="149"/>
                    <a:pt x="86" y="149"/>
                    <a:pt x="87" y="149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6" y="163"/>
                    <a:pt x="99" y="162"/>
                    <a:pt x="101" y="162"/>
                  </a:cubicBezTo>
                  <a:cubicBezTo>
                    <a:pt x="102" y="147"/>
                    <a:pt x="102" y="147"/>
                    <a:pt x="102" y="147"/>
                  </a:cubicBezTo>
                  <a:cubicBezTo>
                    <a:pt x="105" y="146"/>
                    <a:pt x="108" y="144"/>
                    <a:pt x="111" y="14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4" y="152"/>
                    <a:pt x="126" y="151"/>
                    <a:pt x="128" y="150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6" y="133"/>
                    <a:pt x="129" y="131"/>
                    <a:pt x="131" y="128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7" y="132"/>
                    <a:pt x="148" y="130"/>
                    <a:pt x="150" y="128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2" y="114"/>
                    <a:pt x="143" y="110"/>
                    <a:pt x="145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6"/>
                    <a:pt x="161" y="103"/>
                    <a:pt x="162" y="101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9" y="90"/>
                    <a:pt x="149" y="86"/>
                    <a:pt x="149" y="8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6"/>
                    <a:pt x="164" y="73"/>
                    <a:pt x="163" y="71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5" y="58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6" y="46"/>
                    <a:pt x="155" y="44"/>
                    <a:pt x="154" y="42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7" y="43"/>
                    <a:pt x="135" y="40"/>
                    <a:pt x="133" y="37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8" y="22"/>
                    <a:pt x="136" y="20"/>
                    <a:pt x="134" y="1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5"/>
                    <a:pt x="116" y="24"/>
                    <a:pt x="113" y="22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3" y="6"/>
                    <a:pt x="111" y="5"/>
                    <a:pt x="108" y="4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6" y="16"/>
                    <a:pt x="93" y="15"/>
                    <a:pt x="89" y="1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3" y="0"/>
                    <a:pt x="82" y="0"/>
                  </a:cubicBezTo>
                  <a:cubicBezTo>
                    <a:pt x="81" y="0"/>
                    <a:pt x="80" y="0"/>
                    <a:pt x="78" y="0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1" y="15"/>
                    <a:pt x="68" y="16"/>
                    <a:pt x="65" y="17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4" y="5"/>
                    <a:pt x="51" y="6"/>
                    <a:pt x="49" y="7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4"/>
                    <a:pt x="45" y="25"/>
                    <a:pt x="42" y="27"/>
                  </a:cubicBezTo>
                  <a:close/>
                  <a:moveTo>
                    <a:pt x="15" y="82"/>
                  </a:moveTo>
                  <a:cubicBezTo>
                    <a:pt x="15" y="83"/>
                    <a:pt x="15" y="83"/>
                    <a:pt x="15" y="83"/>
                  </a:cubicBezTo>
                  <a:cubicBezTo>
                    <a:pt x="15" y="83"/>
                    <a:pt x="15" y="82"/>
                    <a:pt x="15" y="82"/>
                  </a:cubicBezTo>
                  <a:close/>
                  <a:moveTo>
                    <a:pt x="150" y="83"/>
                  </a:moveTo>
                  <a:cubicBezTo>
                    <a:pt x="150" y="82"/>
                    <a:pt x="150" y="82"/>
                    <a:pt x="150" y="82"/>
                  </a:cubicBezTo>
                  <a:cubicBezTo>
                    <a:pt x="150" y="82"/>
                    <a:pt x="150" y="83"/>
                    <a:pt x="150" y="83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2" name="Oval 15"/>
            <p:cNvSpPr>
              <a:spLocks noChangeArrowheads="1"/>
            </p:cNvSpPr>
            <p:nvPr/>
          </p:nvSpPr>
          <p:spPr bwMode="auto">
            <a:xfrm>
              <a:off x="2503" y="2292"/>
              <a:ext cx="68" cy="69"/>
            </a:xfrm>
            <a:prstGeom prst="ellipse">
              <a:avLst/>
            </a:pr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03" name="Freeform 16"/>
            <p:cNvSpPr>
              <a:spLocks/>
            </p:cNvSpPr>
            <p:nvPr/>
          </p:nvSpPr>
          <p:spPr bwMode="auto">
            <a:xfrm>
              <a:off x="2517" y="2306"/>
              <a:ext cx="42" cy="43"/>
            </a:xfrm>
            <a:custGeom>
              <a:avLst/>
              <a:gdLst>
                <a:gd name="T0" fmla="*/ 16 w 42"/>
                <a:gd name="T1" fmla="*/ 43 h 43"/>
                <a:gd name="T2" fmla="*/ 16 w 42"/>
                <a:gd name="T3" fmla="*/ 26 h 43"/>
                <a:gd name="T4" fmla="*/ 0 w 42"/>
                <a:gd name="T5" fmla="*/ 26 h 43"/>
                <a:gd name="T6" fmla="*/ 0 w 42"/>
                <a:gd name="T7" fmla="*/ 17 h 43"/>
                <a:gd name="T8" fmla="*/ 16 w 42"/>
                <a:gd name="T9" fmla="*/ 17 h 43"/>
                <a:gd name="T10" fmla="*/ 16 w 42"/>
                <a:gd name="T11" fmla="*/ 0 h 43"/>
                <a:gd name="T12" fmla="*/ 26 w 42"/>
                <a:gd name="T13" fmla="*/ 0 h 43"/>
                <a:gd name="T14" fmla="*/ 26 w 42"/>
                <a:gd name="T15" fmla="*/ 17 h 43"/>
                <a:gd name="T16" fmla="*/ 42 w 42"/>
                <a:gd name="T17" fmla="*/ 17 h 43"/>
                <a:gd name="T18" fmla="*/ 42 w 42"/>
                <a:gd name="T19" fmla="*/ 26 h 43"/>
                <a:gd name="T20" fmla="*/ 26 w 42"/>
                <a:gd name="T21" fmla="*/ 26 h 43"/>
                <a:gd name="T22" fmla="*/ 26 w 42"/>
                <a:gd name="T23" fmla="*/ 43 h 43"/>
                <a:gd name="T24" fmla="*/ 16 w 42"/>
                <a:gd name="T25" fmla="*/ 43 h 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2"/>
                <a:gd name="T40" fmla="*/ 0 h 43"/>
                <a:gd name="T41" fmla="*/ 42 w 42"/>
                <a:gd name="T42" fmla="*/ 43 h 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2" h="43">
                  <a:moveTo>
                    <a:pt x="16" y="43"/>
                  </a:moveTo>
                  <a:lnTo>
                    <a:pt x="16" y="26"/>
                  </a:lnTo>
                  <a:lnTo>
                    <a:pt x="0" y="26"/>
                  </a:lnTo>
                  <a:lnTo>
                    <a:pt x="0" y="17"/>
                  </a:lnTo>
                  <a:lnTo>
                    <a:pt x="16" y="17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17"/>
                  </a:lnTo>
                  <a:lnTo>
                    <a:pt x="42" y="17"/>
                  </a:lnTo>
                  <a:lnTo>
                    <a:pt x="42" y="26"/>
                  </a:lnTo>
                  <a:lnTo>
                    <a:pt x="26" y="26"/>
                  </a:lnTo>
                  <a:lnTo>
                    <a:pt x="26" y="43"/>
                  </a:lnTo>
                  <a:lnTo>
                    <a:pt x="16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4" name="Freeform 17"/>
            <p:cNvSpPr>
              <a:spLocks noEditPoints="1"/>
            </p:cNvSpPr>
            <p:nvPr/>
          </p:nvSpPr>
          <p:spPr bwMode="auto">
            <a:xfrm>
              <a:off x="1689" y="1522"/>
              <a:ext cx="138" cy="252"/>
            </a:xfrm>
            <a:custGeom>
              <a:avLst/>
              <a:gdLst>
                <a:gd name="T0" fmla="*/ 9617 w 58"/>
                <a:gd name="T1" fmla="*/ 2363 h 106"/>
                <a:gd name="T2" fmla="*/ 928 w 58"/>
                <a:gd name="T3" fmla="*/ 2363 h 106"/>
                <a:gd name="T4" fmla="*/ 928 w 58"/>
                <a:gd name="T5" fmla="*/ 16770 h 106"/>
                <a:gd name="T6" fmla="*/ 9617 w 58"/>
                <a:gd name="T7" fmla="*/ 16770 h 106"/>
                <a:gd name="T8" fmla="*/ 9617 w 58"/>
                <a:gd name="T9" fmla="*/ 2363 h 106"/>
                <a:gd name="T10" fmla="*/ 5803 w 58"/>
                <a:gd name="T11" fmla="*/ 17859 h 106"/>
                <a:gd name="T12" fmla="*/ 5254 w 58"/>
                <a:gd name="T13" fmla="*/ 17317 h 106"/>
                <a:gd name="T14" fmla="*/ 4483 w 58"/>
                <a:gd name="T15" fmla="*/ 17859 h 106"/>
                <a:gd name="T16" fmla="*/ 5254 w 58"/>
                <a:gd name="T17" fmla="*/ 18596 h 106"/>
                <a:gd name="T18" fmla="*/ 5803 w 58"/>
                <a:gd name="T19" fmla="*/ 17859 h 106"/>
                <a:gd name="T20" fmla="*/ 1834 w 58"/>
                <a:gd name="T21" fmla="*/ 0 h 106"/>
                <a:gd name="T22" fmla="*/ 8689 w 58"/>
                <a:gd name="T23" fmla="*/ 0 h 106"/>
                <a:gd name="T24" fmla="*/ 10507 w 58"/>
                <a:gd name="T25" fmla="*/ 1826 h 106"/>
                <a:gd name="T26" fmla="*/ 10507 w 58"/>
                <a:gd name="T27" fmla="*/ 17317 h 106"/>
                <a:gd name="T28" fmla="*/ 8689 w 58"/>
                <a:gd name="T29" fmla="*/ 19131 h 106"/>
                <a:gd name="T30" fmla="*/ 1834 w 58"/>
                <a:gd name="T31" fmla="*/ 19131 h 106"/>
                <a:gd name="T32" fmla="*/ 0 w 58"/>
                <a:gd name="T33" fmla="*/ 17317 h 106"/>
                <a:gd name="T34" fmla="*/ 0 w 58"/>
                <a:gd name="T35" fmla="*/ 1826 h 106"/>
                <a:gd name="T36" fmla="*/ 1834 w 58"/>
                <a:gd name="T37" fmla="*/ 0 h 10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8"/>
                <a:gd name="T58" fmla="*/ 0 h 106"/>
                <a:gd name="T59" fmla="*/ 58 w 58"/>
                <a:gd name="T60" fmla="*/ 106 h 10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8" h="106">
                  <a:moveTo>
                    <a:pt x="53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32" y="99"/>
                  </a:moveTo>
                  <a:cubicBezTo>
                    <a:pt x="32" y="97"/>
                    <a:pt x="31" y="96"/>
                    <a:pt x="29" y="96"/>
                  </a:cubicBezTo>
                  <a:cubicBezTo>
                    <a:pt x="27" y="96"/>
                    <a:pt x="25" y="97"/>
                    <a:pt x="25" y="99"/>
                  </a:cubicBezTo>
                  <a:cubicBezTo>
                    <a:pt x="25" y="101"/>
                    <a:pt x="27" y="103"/>
                    <a:pt x="29" y="103"/>
                  </a:cubicBezTo>
                  <a:cubicBezTo>
                    <a:pt x="31" y="103"/>
                    <a:pt x="32" y="101"/>
                    <a:pt x="32" y="99"/>
                  </a:cubicBezTo>
                  <a:close/>
                  <a:moveTo>
                    <a:pt x="1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8" y="5"/>
                    <a:pt x="58" y="10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8" y="102"/>
                    <a:pt x="53" y="106"/>
                    <a:pt x="48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4" y="106"/>
                    <a:pt x="0" y="102"/>
                    <a:pt x="0" y="9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5" name="Freeform 18"/>
            <p:cNvSpPr>
              <a:spLocks noEditPoints="1"/>
            </p:cNvSpPr>
            <p:nvPr/>
          </p:nvSpPr>
          <p:spPr bwMode="auto">
            <a:xfrm>
              <a:off x="2019" y="2009"/>
              <a:ext cx="201" cy="188"/>
            </a:xfrm>
            <a:custGeom>
              <a:avLst/>
              <a:gdLst>
                <a:gd name="T0" fmla="*/ 9478 w 85"/>
                <a:gd name="T1" fmla="*/ 771 h 79"/>
                <a:gd name="T2" fmla="*/ 13604 w 85"/>
                <a:gd name="T3" fmla="*/ 7629 h 79"/>
                <a:gd name="T4" fmla="*/ 5408 w 85"/>
                <a:gd name="T5" fmla="*/ 11066 h 79"/>
                <a:gd name="T6" fmla="*/ 1258 w 85"/>
                <a:gd name="T7" fmla="*/ 4367 h 79"/>
                <a:gd name="T8" fmla="*/ 7539 w 85"/>
                <a:gd name="T9" fmla="*/ 11604 h 79"/>
                <a:gd name="T10" fmla="*/ 7695 w 85"/>
                <a:gd name="T11" fmla="*/ 11830 h 79"/>
                <a:gd name="T12" fmla="*/ 7539 w 85"/>
                <a:gd name="T13" fmla="*/ 13829 h 79"/>
                <a:gd name="T14" fmla="*/ 7314 w 85"/>
                <a:gd name="T15" fmla="*/ 13438 h 79"/>
                <a:gd name="T16" fmla="*/ 7539 w 85"/>
                <a:gd name="T17" fmla="*/ 11604 h 79"/>
                <a:gd name="T18" fmla="*/ 7035 w 85"/>
                <a:gd name="T19" fmla="*/ 11830 h 79"/>
                <a:gd name="T20" fmla="*/ 7170 w 85"/>
                <a:gd name="T21" fmla="*/ 13438 h 79"/>
                <a:gd name="T22" fmla="*/ 7035 w 85"/>
                <a:gd name="T23" fmla="*/ 13438 h 79"/>
                <a:gd name="T24" fmla="*/ 6666 w 85"/>
                <a:gd name="T25" fmla="*/ 11830 h 79"/>
                <a:gd name="T26" fmla="*/ 6281 w 85"/>
                <a:gd name="T27" fmla="*/ 11994 h 79"/>
                <a:gd name="T28" fmla="*/ 6441 w 85"/>
                <a:gd name="T29" fmla="*/ 12130 h 79"/>
                <a:gd name="T30" fmla="*/ 6281 w 85"/>
                <a:gd name="T31" fmla="*/ 13060 h 79"/>
                <a:gd name="T32" fmla="*/ 6122 w 85"/>
                <a:gd name="T33" fmla="*/ 13060 h 79"/>
                <a:gd name="T34" fmla="*/ 6281 w 85"/>
                <a:gd name="T35" fmla="*/ 11994 h 79"/>
                <a:gd name="T36" fmla="*/ 5753 w 85"/>
                <a:gd name="T37" fmla="*/ 12387 h 79"/>
                <a:gd name="T38" fmla="*/ 5909 w 85"/>
                <a:gd name="T39" fmla="*/ 12736 h 79"/>
                <a:gd name="T40" fmla="*/ 5753 w 85"/>
                <a:gd name="T41" fmla="*/ 12896 h 79"/>
                <a:gd name="T42" fmla="*/ 5753 w 85"/>
                <a:gd name="T43" fmla="*/ 12387 h 79"/>
                <a:gd name="T44" fmla="*/ 8198 w 85"/>
                <a:gd name="T45" fmla="*/ 11830 h 79"/>
                <a:gd name="T46" fmla="*/ 8064 w 85"/>
                <a:gd name="T47" fmla="*/ 11994 h 79"/>
                <a:gd name="T48" fmla="*/ 8198 w 85"/>
                <a:gd name="T49" fmla="*/ 13438 h 79"/>
                <a:gd name="T50" fmla="*/ 8437 w 85"/>
                <a:gd name="T51" fmla="*/ 13438 h 79"/>
                <a:gd name="T52" fmla="*/ 8198 w 85"/>
                <a:gd name="T53" fmla="*/ 11830 h 79"/>
                <a:gd name="T54" fmla="*/ 8728 w 85"/>
                <a:gd name="T55" fmla="*/ 11994 h 79"/>
                <a:gd name="T56" fmla="*/ 8567 w 85"/>
                <a:gd name="T57" fmla="*/ 13060 h 79"/>
                <a:gd name="T58" fmla="*/ 8728 w 85"/>
                <a:gd name="T59" fmla="*/ 13060 h 79"/>
                <a:gd name="T60" fmla="*/ 8941 w 85"/>
                <a:gd name="T61" fmla="*/ 12130 h 79"/>
                <a:gd name="T62" fmla="*/ 9255 w 85"/>
                <a:gd name="T63" fmla="*/ 12387 h 79"/>
                <a:gd name="T64" fmla="*/ 9255 w 85"/>
                <a:gd name="T65" fmla="*/ 12387 h 79"/>
                <a:gd name="T66" fmla="*/ 9255 w 85"/>
                <a:gd name="T67" fmla="*/ 12896 h 79"/>
                <a:gd name="T68" fmla="*/ 9478 w 85"/>
                <a:gd name="T69" fmla="*/ 12896 h 79"/>
                <a:gd name="T70" fmla="*/ 9255 w 85"/>
                <a:gd name="T71" fmla="*/ 12387 h 79"/>
                <a:gd name="T72" fmla="*/ 0 w 85"/>
                <a:gd name="T73" fmla="*/ 2882 h 79"/>
                <a:gd name="T74" fmla="*/ 2975 w 85"/>
                <a:gd name="T75" fmla="*/ 14340 h 79"/>
                <a:gd name="T76" fmla="*/ 14853 w 85"/>
                <a:gd name="T77" fmla="*/ 11456 h 79"/>
                <a:gd name="T78" fmla="*/ 11916 w 85"/>
                <a:gd name="T79" fmla="*/ 0 h 79"/>
                <a:gd name="T80" fmla="*/ 2819 w 85"/>
                <a:gd name="T81" fmla="*/ 11456 h 79"/>
                <a:gd name="T82" fmla="*/ 2819 w 85"/>
                <a:gd name="T83" fmla="*/ 13598 h 79"/>
                <a:gd name="T84" fmla="*/ 2819 w 85"/>
                <a:gd name="T85" fmla="*/ 11456 h 79"/>
                <a:gd name="T86" fmla="*/ 3467 w 85"/>
                <a:gd name="T87" fmla="*/ 12503 h 79"/>
                <a:gd name="T88" fmla="*/ 1906 w 85"/>
                <a:gd name="T89" fmla="*/ 12503 h 79"/>
                <a:gd name="T90" fmla="*/ 2819 w 85"/>
                <a:gd name="T91" fmla="*/ 12130 h 79"/>
                <a:gd name="T92" fmla="*/ 2819 w 85"/>
                <a:gd name="T93" fmla="*/ 13060 h 79"/>
                <a:gd name="T94" fmla="*/ 2819 w 85"/>
                <a:gd name="T95" fmla="*/ 12130 h 79"/>
                <a:gd name="T96" fmla="*/ 13604 w 85"/>
                <a:gd name="T97" fmla="*/ 12503 h 79"/>
                <a:gd name="T98" fmla="*/ 11161 w 85"/>
                <a:gd name="T99" fmla="*/ 12503 h 79"/>
                <a:gd name="T100" fmla="*/ 12415 w 85"/>
                <a:gd name="T101" fmla="*/ 11830 h 79"/>
                <a:gd name="T102" fmla="*/ 12415 w 85"/>
                <a:gd name="T103" fmla="*/ 13274 h 79"/>
                <a:gd name="T104" fmla="*/ 12415 w 85"/>
                <a:gd name="T105" fmla="*/ 11830 h 79"/>
                <a:gd name="T106" fmla="*/ 12944 w 85"/>
                <a:gd name="T107" fmla="*/ 12503 h 79"/>
                <a:gd name="T108" fmla="*/ 11916 w 85"/>
                <a:gd name="T109" fmla="*/ 12503 h 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5"/>
                <a:gd name="T166" fmla="*/ 0 h 79"/>
                <a:gd name="T167" fmla="*/ 85 w 85"/>
                <a:gd name="T168" fmla="*/ 79 h 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5" h="79">
                  <a:moveTo>
                    <a:pt x="31" y="4"/>
                  </a:moveTo>
                  <a:cubicBezTo>
                    <a:pt x="54" y="4"/>
                    <a:pt x="54" y="4"/>
                    <a:pt x="54" y="4"/>
                  </a:cubicBezTo>
                  <a:cubicBezTo>
                    <a:pt x="68" y="4"/>
                    <a:pt x="78" y="13"/>
                    <a:pt x="78" y="24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52"/>
                    <a:pt x="68" y="61"/>
                    <a:pt x="54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7" y="52"/>
                    <a:pt x="7" y="4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13"/>
                    <a:pt x="17" y="4"/>
                    <a:pt x="31" y="4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4" y="64"/>
                    <a:pt x="44" y="64"/>
                    <a:pt x="44" y="6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6"/>
                    <a:pt x="43" y="76"/>
                    <a:pt x="43" y="76"/>
                  </a:cubicBezTo>
                  <a:cubicBezTo>
                    <a:pt x="43" y="76"/>
                    <a:pt x="42" y="75"/>
                    <a:pt x="42" y="74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4"/>
                    <a:pt x="43" y="64"/>
                    <a:pt x="43" y="64"/>
                  </a:cubicBezTo>
                  <a:close/>
                  <a:moveTo>
                    <a:pt x="40" y="65"/>
                  </a:move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1" y="65"/>
                    <a:pt x="41" y="65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9" y="74"/>
                    <a:pt x="38" y="74"/>
                    <a:pt x="38" y="7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5"/>
                    <a:pt x="39" y="65"/>
                    <a:pt x="40" y="65"/>
                  </a:cubicBezTo>
                  <a:close/>
                  <a:moveTo>
                    <a:pt x="36" y="66"/>
                  </a:moveTo>
                  <a:cubicBezTo>
                    <a:pt x="36" y="66"/>
                    <a:pt x="36" y="66"/>
                    <a:pt x="36" y="66"/>
                  </a:cubicBezTo>
                  <a:cubicBezTo>
                    <a:pt x="37" y="66"/>
                    <a:pt x="37" y="66"/>
                    <a:pt x="37" y="67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5" y="72"/>
                    <a:pt x="35" y="72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6"/>
                    <a:pt x="36" y="66"/>
                    <a:pt x="36" y="66"/>
                  </a:cubicBezTo>
                  <a:close/>
                  <a:moveTo>
                    <a:pt x="33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1"/>
                    <a:pt x="34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0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3" y="68"/>
                    <a:pt x="33" y="68"/>
                  </a:cubicBezTo>
                  <a:close/>
                  <a:moveTo>
                    <a:pt x="47" y="65"/>
                  </a:move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6" y="65"/>
                    <a:pt x="46" y="66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7" y="65"/>
                  </a:cubicBezTo>
                  <a:close/>
                  <a:moveTo>
                    <a:pt x="50" y="66"/>
                  </a:move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49" y="67"/>
                    <a:pt x="49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50" y="72"/>
                    <a:pt x="50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6"/>
                    <a:pt x="50" y="66"/>
                  </a:cubicBezTo>
                  <a:close/>
                  <a:moveTo>
                    <a:pt x="53" y="68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68"/>
                    <a:pt x="54" y="68"/>
                    <a:pt x="53" y="68"/>
                  </a:cubicBezTo>
                  <a:close/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7" y="79"/>
                    <a:pt x="17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77" y="79"/>
                    <a:pt x="85" y="72"/>
                    <a:pt x="85" y="63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7"/>
                    <a:pt x="77" y="0"/>
                    <a:pt x="68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6" y="63"/>
                  </a:moveTo>
                  <a:cubicBezTo>
                    <a:pt x="19" y="63"/>
                    <a:pt x="22" y="66"/>
                    <a:pt x="22" y="69"/>
                  </a:cubicBezTo>
                  <a:cubicBezTo>
                    <a:pt x="22" y="73"/>
                    <a:pt x="19" y="75"/>
                    <a:pt x="16" y="75"/>
                  </a:cubicBezTo>
                  <a:cubicBezTo>
                    <a:pt x="12" y="75"/>
                    <a:pt x="9" y="73"/>
                    <a:pt x="9" y="69"/>
                  </a:cubicBezTo>
                  <a:cubicBezTo>
                    <a:pt x="9" y="66"/>
                    <a:pt x="12" y="63"/>
                    <a:pt x="16" y="63"/>
                  </a:cubicBezTo>
                  <a:close/>
                  <a:moveTo>
                    <a:pt x="16" y="65"/>
                  </a:moveTo>
                  <a:cubicBezTo>
                    <a:pt x="18" y="65"/>
                    <a:pt x="20" y="67"/>
                    <a:pt x="20" y="69"/>
                  </a:cubicBezTo>
                  <a:cubicBezTo>
                    <a:pt x="20" y="72"/>
                    <a:pt x="18" y="74"/>
                    <a:pt x="16" y="74"/>
                  </a:cubicBezTo>
                  <a:cubicBezTo>
                    <a:pt x="13" y="74"/>
                    <a:pt x="11" y="72"/>
                    <a:pt x="11" y="69"/>
                  </a:cubicBezTo>
                  <a:cubicBezTo>
                    <a:pt x="11" y="67"/>
                    <a:pt x="13" y="65"/>
                    <a:pt x="16" y="65"/>
                  </a:cubicBezTo>
                  <a:close/>
                  <a:moveTo>
                    <a:pt x="16" y="67"/>
                  </a:moveTo>
                  <a:cubicBezTo>
                    <a:pt x="17" y="67"/>
                    <a:pt x="18" y="68"/>
                    <a:pt x="18" y="69"/>
                  </a:cubicBezTo>
                  <a:cubicBezTo>
                    <a:pt x="18" y="71"/>
                    <a:pt x="17" y="72"/>
                    <a:pt x="16" y="72"/>
                  </a:cubicBezTo>
                  <a:cubicBezTo>
                    <a:pt x="14" y="72"/>
                    <a:pt x="13" y="71"/>
                    <a:pt x="13" y="69"/>
                  </a:cubicBezTo>
                  <a:cubicBezTo>
                    <a:pt x="13" y="68"/>
                    <a:pt x="14" y="67"/>
                    <a:pt x="16" y="67"/>
                  </a:cubicBezTo>
                  <a:close/>
                  <a:moveTo>
                    <a:pt x="71" y="63"/>
                  </a:moveTo>
                  <a:cubicBezTo>
                    <a:pt x="75" y="63"/>
                    <a:pt x="78" y="65"/>
                    <a:pt x="78" y="69"/>
                  </a:cubicBezTo>
                  <a:cubicBezTo>
                    <a:pt x="78" y="72"/>
                    <a:pt x="75" y="75"/>
                    <a:pt x="71" y="75"/>
                  </a:cubicBezTo>
                  <a:cubicBezTo>
                    <a:pt x="67" y="75"/>
                    <a:pt x="64" y="72"/>
                    <a:pt x="64" y="69"/>
                  </a:cubicBezTo>
                  <a:cubicBezTo>
                    <a:pt x="64" y="65"/>
                    <a:pt x="67" y="63"/>
                    <a:pt x="71" y="63"/>
                  </a:cubicBezTo>
                  <a:close/>
                  <a:moveTo>
                    <a:pt x="71" y="65"/>
                  </a:moveTo>
                  <a:cubicBezTo>
                    <a:pt x="74" y="65"/>
                    <a:pt x="76" y="66"/>
                    <a:pt x="76" y="69"/>
                  </a:cubicBezTo>
                  <a:cubicBezTo>
                    <a:pt x="76" y="71"/>
                    <a:pt x="74" y="73"/>
                    <a:pt x="71" y="73"/>
                  </a:cubicBezTo>
                  <a:cubicBezTo>
                    <a:pt x="69" y="73"/>
                    <a:pt x="66" y="71"/>
                    <a:pt x="66" y="69"/>
                  </a:cubicBezTo>
                  <a:cubicBezTo>
                    <a:pt x="66" y="66"/>
                    <a:pt x="69" y="65"/>
                    <a:pt x="71" y="65"/>
                  </a:cubicBezTo>
                  <a:close/>
                  <a:moveTo>
                    <a:pt x="71" y="66"/>
                  </a:moveTo>
                  <a:cubicBezTo>
                    <a:pt x="73" y="66"/>
                    <a:pt x="74" y="68"/>
                    <a:pt x="74" y="69"/>
                  </a:cubicBezTo>
                  <a:cubicBezTo>
                    <a:pt x="74" y="70"/>
                    <a:pt x="73" y="71"/>
                    <a:pt x="71" y="71"/>
                  </a:cubicBezTo>
                  <a:cubicBezTo>
                    <a:pt x="70" y="71"/>
                    <a:pt x="68" y="70"/>
                    <a:pt x="68" y="69"/>
                  </a:cubicBezTo>
                  <a:cubicBezTo>
                    <a:pt x="68" y="68"/>
                    <a:pt x="70" y="66"/>
                    <a:pt x="71" y="66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6" name="Freeform 19"/>
            <p:cNvSpPr>
              <a:spLocks/>
            </p:cNvSpPr>
            <p:nvPr/>
          </p:nvSpPr>
          <p:spPr bwMode="auto">
            <a:xfrm>
              <a:off x="1184" y="1909"/>
              <a:ext cx="304" cy="328"/>
            </a:xfrm>
            <a:custGeom>
              <a:avLst/>
              <a:gdLst>
                <a:gd name="T0" fmla="*/ 3791 w 128"/>
                <a:gd name="T1" fmla="*/ 2363 h 138"/>
                <a:gd name="T2" fmla="*/ 3791 w 128"/>
                <a:gd name="T3" fmla="*/ 2363 h 138"/>
                <a:gd name="T4" fmla="*/ 13464 w 128"/>
                <a:gd name="T5" fmla="*/ 3803 h 138"/>
                <a:gd name="T6" fmla="*/ 17373 w 128"/>
                <a:gd name="T7" fmla="*/ 9039 h 138"/>
                <a:gd name="T8" fmla="*/ 6109 w 128"/>
                <a:gd name="T9" fmla="*/ 17291 h 138"/>
                <a:gd name="T10" fmla="*/ 2358 w 128"/>
                <a:gd name="T11" fmla="*/ 12288 h 138"/>
                <a:gd name="T12" fmla="*/ 3791 w 128"/>
                <a:gd name="T13" fmla="*/ 2363 h 1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8"/>
                <a:gd name="T22" fmla="*/ 0 h 138"/>
                <a:gd name="T23" fmla="*/ 128 w 128"/>
                <a:gd name="T24" fmla="*/ 138 h 1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8" h="138">
                  <a:moveTo>
                    <a:pt x="21" y="13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38" y="0"/>
                    <a:pt x="63" y="4"/>
                    <a:pt x="75" y="2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128" y="91"/>
                    <a:pt x="65" y="138"/>
                    <a:pt x="34" y="96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0" y="51"/>
                    <a:pt x="3" y="26"/>
                    <a:pt x="21" y="13"/>
                  </a:cubicBezTo>
                  <a:close/>
                </a:path>
              </a:pathLst>
            </a:custGeom>
            <a:solidFill>
              <a:srgbClr val="878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7" name="Freeform 20"/>
            <p:cNvSpPr>
              <a:spLocks/>
            </p:cNvSpPr>
            <p:nvPr/>
          </p:nvSpPr>
          <p:spPr bwMode="auto">
            <a:xfrm>
              <a:off x="1194" y="1919"/>
              <a:ext cx="279" cy="304"/>
            </a:xfrm>
            <a:custGeom>
              <a:avLst/>
              <a:gdLst>
                <a:gd name="T0" fmla="*/ 3315 w 118"/>
                <a:gd name="T1" fmla="*/ 2199 h 128"/>
                <a:gd name="T2" fmla="*/ 2062 w 118"/>
                <a:gd name="T3" fmla="*/ 11106 h 128"/>
                <a:gd name="T4" fmla="*/ 5753 w 118"/>
                <a:gd name="T5" fmla="*/ 16155 h 128"/>
                <a:gd name="T6" fmla="*/ 15754 w 118"/>
                <a:gd name="T7" fmla="*/ 8631 h 128"/>
                <a:gd name="T8" fmla="*/ 12030 w 118"/>
                <a:gd name="T9" fmla="*/ 3401 h 128"/>
                <a:gd name="T10" fmla="*/ 3315 w 118"/>
                <a:gd name="T11" fmla="*/ 2199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"/>
                <a:gd name="T19" fmla="*/ 0 h 128"/>
                <a:gd name="T20" fmla="*/ 118 w 118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" h="128">
                  <a:moveTo>
                    <a:pt x="19" y="12"/>
                  </a:moveTo>
                  <a:cubicBezTo>
                    <a:pt x="3" y="24"/>
                    <a:pt x="0" y="46"/>
                    <a:pt x="12" y="62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61" y="128"/>
                    <a:pt x="118" y="85"/>
                    <a:pt x="90" y="48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57" y="3"/>
                    <a:pt x="34" y="0"/>
                    <a:pt x="19" y="12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8" name="Freeform 21"/>
            <p:cNvSpPr>
              <a:spLocks/>
            </p:cNvSpPr>
            <p:nvPr/>
          </p:nvSpPr>
          <p:spPr bwMode="auto">
            <a:xfrm>
              <a:off x="1203" y="1928"/>
              <a:ext cx="218" cy="235"/>
            </a:xfrm>
            <a:custGeom>
              <a:avLst/>
              <a:gdLst>
                <a:gd name="T0" fmla="*/ 2993 w 92"/>
                <a:gd name="T1" fmla="*/ 1965 h 99"/>
                <a:gd name="T2" fmla="*/ 1796 w 92"/>
                <a:gd name="T3" fmla="*/ 10029 h 99"/>
                <a:gd name="T4" fmla="*/ 5682 w 92"/>
                <a:gd name="T5" fmla="*/ 14983 h 99"/>
                <a:gd name="T6" fmla="*/ 10843 w 92"/>
                <a:gd name="T7" fmla="*/ 17333 h 99"/>
                <a:gd name="T8" fmla="*/ 13464 w 92"/>
                <a:gd name="T9" fmla="*/ 16132 h 99"/>
                <a:gd name="T10" fmla="*/ 15378 w 92"/>
                <a:gd name="T11" fmla="*/ 13777 h 99"/>
                <a:gd name="T12" fmla="*/ 14727 w 92"/>
                <a:gd name="T13" fmla="*/ 8227 h 99"/>
                <a:gd name="T14" fmla="*/ 10978 w 92"/>
                <a:gd name="T15" fmla="*/ 3019 h 99"/>
                <a:gd name="T16" fmla="*/ 2993 w 92"/>
                <a:gd name="T17" fmla="*/ 1965 h 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2"/>
                <a:gd name="T28" fmla="*/ 0 h 99"/>
                <a:gd name="T29" fmla="*/ 92 w 92"/>
                <a:gd name="T30" fmla="*/ 99 h 9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2" h="99">
                  <a:moveTo>
                    <a:pt x="17" y="11"/>
                  </a:moveTo>
                  <a:cubicBezTo>
                    <a:pt x="3" y="21"/>
                    <a:pt x="0" y="42"/>
                    <a:pt x="10" y="56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9" y="94"/>
                    <a:pt x="49" y="99"/>
                    <a:pt x="61" y="97"/>
                  </a:cubicBezTo>
                  <a:cubicBezTo>
                    <a:pt x="66" y="96"/>
                    <a:pt x="72" y="94"/>
                    <a:pt x="76" y="90"/>
                  </a:cubicBezTo>
                  <a:cubicBezTo>
                    <a:pt x="81" y="87"/>
                    <a:pt x="85" y="82"/>
                    <a:pt x="87" y="77"/>
                  </a:cubicBezTo>
                  <a:cubicBezTo>
                    <a:pt x="92" y="66"/>
                    <a:pt x="90" y="55"/>
                    <a:pt x="83" y="46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1" y="3"/>
                    <a:pt x="31" y="0"/>
                    <a:pt x="17" y="11"/>
                  </a:cubicBezTo>
                  <a:close/>
                </a:path>
              </a:pathLst>
            </a:custGeom>
            <a:solidFill>
              <a:srgbClr val="878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9" name="Freeform 22"/>
            <p:cNvSpPr>
              <a:spLocks/>
            </p:cNvSpPr>
            <p:nvPr/>
          </p:nvSpPr>
          <p:spPr bwMode="auto">
            <a:xfrm>
              <a:off x="1203" y="1957"/>
              <a:ext cx="109" cy="140"/>
            </a:xfrm>
            <a:custGeom>
              <a:avLst/>
              <a:gdLst>
                <a:gd name="T0" fmla="*/ 2673 w 46"/>
                <a:gd name="T1" fmla="*/ 0 h 59"/>
                <a:gd name="T2" fmla="*/ 1796 w 46"/>
                <a:gd name="T3" fmla="*/ 7833 h 59"/>
                <a:gd name="T4" fmla="*/ 3874 w 46"/>
                <a:gd name="T5" fmla="*/ 10528 h 59"/>
                <a:gd name="T6" fmla="*/ 8130 w 46"/>
                <a:gd name="T7" fmla="*/ 7297 h 59"/>
                <a:gd name="T8" fmla="*/ 2673 w 4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"/>
                <a:gd name="T16" fmla="*/ 0 h 59"/>
                <a:gd name="T17" fmla="*/ 46 w 4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" h="59">
                  <a:moveTo>
                    <a:pt x="15" y="0"/>
                  </a:moveTo>
                  <a:cubicBezTo>
                    <a:pt x="3" y="11"/>
                    <a:pt x="0" y="30"/>
                    <a:pt x="10" y="44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0" name="Freeform 23"/>
            <p:cNvSpPr>
              <a:spLocks/>
            </p:cNvSpPr>
            <p:nvPr/>
          </p:nvSpPr>
          <p:spPr bwMode="auto">
            <a:xfrm>
              <a:off x="1246" y="1928"/>
              <a:ext cx="130" cy="121"/>
            </a:xfrm>
            <a:custGeom>
              <a:avLst/>
              <a:gdLst>
                <a:gd name="T0" fmla="*/ 0 w 55"/>
                <a:gd name="T1" fmla="*/ 1801 h 51"/>
                <a:gd name="T2" fmla="*/ 7670 w 55"/>
                <a:gd name="T3" fmla="*/ 3006 h 51"/>
                <a:gd name="T4" fmla="*/ 9587 w 55"/>
                <a:gd name="T5" fmla="*/ 5865 h 51"/>
                <a:gd name="T6" fmla="*/ 5403 w 55"/>
                <a:gd name="T7" fmla="*/ 9096 h 51"/>
                <a:gd name="T8" fmla="*/ 0 w 55"/>
                <a:gd name="T9" fmla="*/ 180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1"/>
                <a:gd name="T17" fmla="*/ 55 w 55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1">
                  <a:moveTo>
                    <a:pt x="0" y="10"/>
                  </a:moveTo>
                  <a:cubicBezTo>
                    <a:pt x="15" y="0"/>
                    <a:pt x="34" y="4"/>
                    <a:pt x="44" y="17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1" y="51"/>
                    <a:pt x="31" y="51"/>
                    <a:pt x="31" y="5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1" name="Freeform 24"/>
            <p:cNvSpPr>
              <a:spLocks/>
            </p:cNvSpPr>
            <p:nvPr/>
          </p:nvSpPr>
          <p:spPr bwMode="auto">
            <a:xfrm>
              <a:off x="1251" y="2002"/>
              <a:ext cx="128" cy="100"/>
            </a:xfrm>
            <a:custGeom>
              <a:avLst/>
              <a:gdLst>
                <a:gd name="T0" fmla="*/ 0 w 128"/>
                <a:gd name="T1" fmla="*/ 90 h 100"/>
                <a:gd name="T2" fmla="*/ 123 w 128"/>
                <a:gd name="T3" fmla="*/ 0 h 100"/>
                <a:gd name="T4" fmla="*/ 128 w 128"/>
                <a:gd name="T5" fmla="*/ 7 h 100"/>
                <a:gd name="T6" fmla="*/ 7 w 128"/>
                <a:gd name="T7" fmla="*/ 100 h 100"/>
                <a:gd name="T8" fmla="*/ 0 w 128"/>
                <a:gd name="T9" fmla="*/ 9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00"/>
                <a:gd name="T17" fmla="*/ 128 w 12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00">
                  <a:moveTo>
                    <a:pt x="0" y="90"/>
                  </a:moveTo>
                  <a:lnTo>
                    <a:pt x="123" y="0"/>
                  </a:lnTo>
                  <a:lnTo>
                    <a:pt x="128" y="7"/>
                  </a:lnTo>
                  <a:lnTo>
                    <a:pt x="7" y="10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2" name="Freeform 25"/>
            <p:cNvSpPr>
              <a:spLocks/>
            </p:cNvSpPr>
            <p:nvPr/>
          </p:nvSpPr>
          <p:spPr bwMode="auto">
            <a:xfrm>
              <a:off x="1236" y="1947"/>
              <a:ext cx="83" cy="107"/>
            </a:xfrm>
            <a:custGeom>
              <a:avLst/>
              <a:gdLst>
                <a:gd name="T0" fmla="*/ 76 w 83"/>
                <a:gd name="T1" fmla="*/ 107 h 107"/>
                <a:gd name="T2" fmla="*/ 0 w 83"/>
                <a:gd name="T3" fmla="*/ 7 h 107"/>
                <a:gd name="T4" fmla="*/ 10 w 83"/>
                <a:gd name="T5" fmla="*/ 0 h 107"/>
                <a:gd name="T6" fmla="*/ 83 w 83"/>
                <a:gd name="T7" fmla="*/ 102 h 107"/>
                <a:gd name="T8" fmla="*/ 76 w 83"/>
                <a:gd name="T9" fmla="*/ 10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07"/>
                <a:gd name="T17" fmla="*/ 83 w 83"/>
                <a:gd name="T18" fmla="*/ 107 h 1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07">
                  <a:moveTo>
                    <a:pt x="76" y="107"/>
                  </a:moveTo>
                  <a:lnTo>
                    <a:pt x="0" y="7"/>
                  </a:lnTo>
                  <a:lnTo>
                    <a:pt x="10" y="0"/>
                  </a:lnTo>
                  <a:lnTo>
                    <a:pt x="83" y="102"/>
                  </a:lnTo>
                  <a:lnTo>
                    <a:pt x="76" y="107"/>
                  </a:ln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3" name="Freeform 26"/>
            <p:cNvSpPr>
              <a:spLocks/>
            </p:cNvSpPr>
            <p:nvPr/>
          </p:nvSpPr>
          <p:spPr bwMode="auto">
            <a:xfrm>
              <a:off x="1343" y="2104"/>
              <a:ext cx="55" cy="40"/>
            </a:xfrm>
            <a:custGeom>
              <a:avLst/>
              <a:gdLst>
                <a:gd name="T0" fmla="*/ 4323 w 23"/>
                <a:gd name="T1" fmla="*/ 0 h 17"/>
                <a:gd name="T2" fmla="*/ 0 w 23"/>
                <a:gd name="T3" fmla="*/ 2880 h 17"/>
                <a:gd name="T4" fmla="*/ 395 w 23"/>
                <a:gd name="T5" fmla="*/ 2880 h 17"/>
                <a:gd name="T6" fmla="*/ 2585 w 23"/>
                <a:gd name="T7" fmla="*/ 2021 h 17"/>
                <a:gd name="T8" fmla="*/ 4156 w 23"/>
                <a:gd name="T9" fmla="*/ 365 h 17"/>
                <a:gd name="T10" fmla="*/ 4323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17"/>
                <a:gd name="T20" fmla="*/ 23 w 23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17">
                  <a:moveTo>
                    <a:pt x="23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7" y="16"/>
                    <a:pt x="11" y="14"/>
                    <a:pt x="14" y="12"/>
                  </a:cubicBezTo>
                  <a:cubicBezTo>
                    <a:pt x="17" y="9"/>
                    <a:pt x="20" y="6"/>
                    <a:pt x="22" y="2"/>
                  </a:cubicBezTo>
                  <a:cubicBezTo>
                    <a:pt x="22" y="1"/>
                    <a:pt x="23" y="1"/>
                    <a:pt x="23" y="0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4" name="Freeform 27"/>
            <p:cNvSpPr>
              <a:spLocks/>
            </p:cNvSpPr>
            <p:nvPr/>
          </p:nvSpPr>
          <p:spPr bwMode="auto">
            <a:xfrm>
              <a:off x="1030" y="1824"/>
              <a:ext cx="209" cy="330"/>
            </a:xfrm>
            <a:custGeom>
              <a:avLst/>
              <a:gdLst>
                <a:gd name="T0" fmla="*/ 9004 w 88"/>
                <a:gd name="T1" fmla="*/ 16137 h 139"/>
                <a:gd name="T2" fmla="*/ 15392 w 88"/>
                <a:gd name="T3" fmla="*/ 8737 h 139"/>
                <a:gd name="T4" fmla="*/ 15392 w 88"/>
                <a:gd name="T5" fmla="*/ 8991 h 139"/>
                <a:gd name="T6" fmla="*/ 15782 w 88"/>
                <a:gd name="T7" fmla="*/ 8606 h 139"/>
                <a:gd name="T8" fmla="*/ 15782 w 88"/>
                <a:gd name="T9" fmla="*/ 8606 h 139"/>
                <a:gd name="T10" fmla="*/ 8467 w 88"/>
                <a:gd name="T11" fmla="*/ 16457 h 139"/>
                <a:gd name="T12" fmla="*/ 6486 w 88"/>
                <a:gd name="T13" fmla="*/ 22174 h 139"/>
                <a:gd name="T14" fmla="*/ 6272 w 88"/>
                <a:gd name="T15" fmla="*/ 22777 h 139"/>
                <a:gd name="T16" fmla="*/ 9004 w 88"/>
                <a:gd name="T17" fmla="*/ 16137 h 1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8"/>
                <a:gd name="T28" fmla="*/ 0 h 139"/>
                <a:gd name="T29" fmla="*/ 88 w 88"/>
                <a:gd name="T30" fmla="*/ 139 h 1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8" h="139">
                  <a:moveTo>
                    <a:pt x="50" y="90"/>
                  </a:moveTo>
                  <a:cubicBezTo>
                    <a:pt x="6" y="47"/>
                    <a:pt x="60" y="7"/>
                    <a:pt x="86" y="49"/>
                  </a:cubicBezTo>
                  <a:cubicBezTo>
                    <a:pt x="86" y="49"/>
                    <a:pt x="86" y="50"/>
                    <a:pt x="86" y="50"/>
                  </a:cubicBezTo>
                  <a:cubicBezTo>
                    <a:pt x="88" y="50"/>
                    <a:pt x="88" y="50"/>
                    <a:pt x="88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60" y="0"/>
                    <a:pt x="0" y="49"/>
                    <a:pt x="47" y="92"/>
                  </a:cubicBezTo>
                  <a:cubicBezTo>
                    <a:pt x="69" y="112"/>
                    <a:pt x="54" y="136"/>
                    <a:pt x="36" y="124"/>
                  </a:cubicBezTo>
                  <a:cubicBezTo>
                    <a:pt x="36" y="125"/>
                    <a:pt x="36" y="126"/>
                    <a:pt x="35" y="127"/>
                  </a:cubicBezTo>
                  <a:cubicBezTo>
                    <a:pt x="56" y="139"/>
                    <a:pt x="74" y="113"/>
                    <a:pt x="50" y="90"/>
                  </a:cubicBezTo>
                  <a:close/>
                </a:path>
              </a:pathLst>
            </a:custGeom>
            <a:solidFill>
              <a:srgbClr val="70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5" name="Freeform 28"/>
            <p:cNvSpPr>
              <a:spLocks/>
            </p:cNvSpPr>
            <p:nvPr/>
          </p:nvSpPr>
          <p:spPr bwMode="auto">
            <a:xfrm>
              <a:off x="1066" y="2085"/>
              <a:ext cx="64" cy="57"/>
            </a:xfrm>
            <a:custGeom>
              <a:avLst/>
              <a:gdLst>
                <a:gd name="T0" fmla="*/ 668 w 27"/>
                <a:gd name="T1" fmla="*/ 164 h 24"/>
                <a:gd name="T2" fmla="*/ 1427 w 27"/>
                <a:gd name="T3" fmla="*/ 537 h 24"/>
                <a:gd name="T4" fmla="*/ 2468 w 27"/>
                <a:gd name="T5" fmla="*/ 390 h 24"/>
                <a:gd name="T6" fmla="*/ 4421 w 27"/>
                <a:gd name="T7" fmla="*/ 1275 h 24"/>
                <a:gd name="T8" fmla="*/ 4636 w 27"/>
                <a:gd name="T9" fmla="*/ 2358 h 24"/>
                <a:gd name="T10" fmla="*/ 3887 w 27"/>
                <a:gd name="T11" fmla="*/ 3914 h 24"/>
                <a:gd name="T12" fmla="*/ 2837 w 27"/>
                <a:gd name="T13" fmla="*/ 4168 h 24"/>
                <a:gd name="T14" fmla="*/ 1041 w 27"/>
                <a:gd name="T15" fmla="*/ 3244 h 24"/>
                <a:gd name="T16" fmla="*/ 668 w 27"/>
                <a:gd name="T17" fmla="*/ 2199 h 24"/>
                <a:gd name="T18" fmla="*/ 0 w 27"/>
                <a:gd name="T19" fmla="*/ 1810 h 24"/>
                <a:gd name="T20" fmla="*/ 668 w 27"/>
                <a:gd name="T21" fmla="*/ 164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"/>
                <a:gd name="T34" fmla="*/ 0 h 24"/>
                <a:gd name="T35" fmla="*/ 27 w 27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" h="24">
                  <a:moveTo>
                    <a:pt x="4" y="1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1"/>
                    <a:pt x="12" y="0"/>
                    <a:pt x="14" y="2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8"/>
                    <a:pt x="27" y="11"/>
                    <a:pt x="26" y="1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4"/>
                    <a:pt x="18" y="24"/>
                    <a:pt x="16" y="2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7"/>
                    <a:pt x="3" y="14"/>
                    <a:pt x="4" y="12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70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6" name="Freeform 29"/>
            <p:cNvSpPr>
              <a:spLocks/>
            </p:cNvSpPr>
            <p:nvPr/>
          </p:nvSpPr>
          <p:spPr bwMode="auto">
            <a:xfrm>
              <a:off x="1075" y="2095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4 h 7"/>
                <a:gd name="T4" fmla="*/ 7 w 10"/>
                <a:gd name="T5" fmla="*/ 7 h 7"/>
                <a:gd name="T6" fmla="*/ 0 w 10"/>
                <a:gd name="T7" fmla="*/ 2 h 7"/>
                <a:gd name="T8" fmla="*/ 0 w 1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7"/>
                <a:gd name="T17" fmla="*/ 10 w 1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7">
                  <a:moveTo>
                    <a:pt x="0" y="0"/>
                  </a:moveTo>
                  <a:lnTo>
                    <a:pt x="10" y="4"/>
                  </a:lnTo>
                  <a:lnTo>
                    <a:pt x="7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7" name="Freeform 30"/>
            <p:cNvSpPr>
              <a:spLocks/>
            </p:cNvSpPr>
            <p:nvPr/>
          </p:nvSpPr>
          <p:spPr bwMode="auto">
            <a:xfrm>
              <a:off x="1070" y="2102"/>
              <a:ext cx="10" cy="7"/>
            </a:xfrm>
            <a:custGeom>
              <a:avLst/>
              <a:gdLst>
                <a:gd name="T0" fmla="*/ 3 w 10"/>
                <a:gd name="T1" fmla="*/ 0 h 7"/>
                <a:gd name="T2" fmla="*/ 10 w 10"/>
                <a:gd name="T3" fmla="*/ 4 h 7"/>
                <a:gd name="T4" fmla="*/ 7 w 10"/>
                <a:gd name="T5" fmla="*/ 7 h 7"/>
                <a:gd name="T6" fmla="*/ 0 w 10"/>
                <a:gd name="T7" fmla="*/ 2 h 7"/>
                <a:gd name="T8" fmla="*/ 3 w 1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7"/>
                <a:gd name="T17" fmla="*/ 10 w 1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7">
                  <a:moveTo>
                    <a:pt x="3" y="0"/>
                  </a:moveTo>
                  <a:lnTo>
                    <a:pt x="10" y="4"/>
                  </a:lnTo>
                  <a:lnTo>
                    <a:pt x="7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8" name="Freeform 32"/>
            <p:cNvSpPr>
              <a:spLocks/>
            </p:cNvSpPr>
            <p:nvPr/>
          </p:nvSpPr>
          <p:spPr bwMode="auto">
            <a:xfrm>
              <a:off x="2197" y="1537"/>
              <a:ext cx="28" cy="23"/>
            </a:xfrm>
            <a:custGeom>
              <a:avLst/>
              <a:gdLst>
                <a:gd name="T0" fmla="*/ 1449 w 12"/>
                <a:gd name="T1" fmla="*/ 1486 h 10"/>
                <a:gd name="T2" fmla="*/ 152 w 12"/>
                <a:gd name="T3" fmla="*/ 1143 h 10"/>
                <a:gd name="T4" fmla="*/ 0 w 12"/>
                <a:gd name="T5" fmla="*/ 777 h 10"/>
                <a:gd name="T6" fmla="*/ 980 w 12"/>
                <a:gd name="T7" fmla="*/ 0 h 10"/>
                <a:gd name="T8" fmla="*/ 1932 w 12"/>
                <a:gd name="T9" fmla="*/ 777 h 10"/>
                <a:gd name="T10" fmla="*/ 1449 w 12"/>
                <a:gd name="T11" fmla="*/ 148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0"/>
                <a:gd name="T20" fmla="*/ 12 w 12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0">
                  <a:moveTo>
                    <a:pt x="9" y="10"/>
                  </a:moveTo>
                  <a:cubicBezTo>
                    <a:pt x="6" y="9"/>
                    <a:pt x="4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7"/>
                    <a:pt x="11" y="9"/>
                    <a:pt x="9" y="10"/>
                  </a:cubicBezTo>
                  <a:close/>
                </a:path>
              </a:pathLst>
            </a:custGeom>
            <a:solidFill>
              <a:srgbClr val="86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9" name="Freeform 33"/>
            <p:cNvSpPr>
              <a:spLocks/>
            </p:cNvSpPr>
            <p:nvPr/>
          </p:nvSpPr>
          <p:spPr bwMode="auto">
            <a:xfrm>
              <a:off x="2197" y="1537"/>
              <a:ext cx="28" cy="23"/>
            </a:xfrm>
            <a:custGeom>
              <a:avLst/>
              <a:gdLst>
                <a:gd name="T0" fmla="*/ 1449 w 12"/>
                <a:gd name="T1" fmla="*/ 1486 h 10"/>
                <a:gd name="T2" fmla="*/ 152 w 12"/>
                <a:gd name="T3" fmla="*/ 1143 h 10"/>
                <a:gd name="T4" fmla="*/ 0 w 12"/>
                <a:gd name="T5" fmla="*/ 777 h 10"/>
                <a:gd name="T6" fmla="*/ 980 w 12"/>
                <a:gd name="T7" fmla="*/ 0 h 10"/>
                <a:gd name="T8" fmla="*/ 1932 w 12"/>
                <a:gd name="T9" fmla="*/ 777 h 10"/>
                <a:gd name="T10" fmla="*/ 1449 w 12"/>
                <a:gd name="T11" fmla="*/ 148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0"/>
                <a:gd name="T20" fmla="*/ 12 w 12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0">
                  <a:moveTo>
                    <a:pt x="9" y="10"/>
                  </a:moveTo>
                  <a:cubicBezTo>
                    <a:pt x="6" y="9"/>
                    <a:pt x="4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7"/>
                    <a:pt x="11" y="9"/>
                    <a:pt x="9" y="10"/>
                  </a:cubicBezTo>
                  <a:close/>
                </a:path>
              </a:pathLst>
            </a:custGeom>
            <a:solidFill>
              <a:srgbClr val="5DB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20" name="Oval 36"/>
            <p:cNvSpPr>
              <a:spLocks noChangeArrowheads="1"/>
            </p:cNvSpPr>
            <p:nvPr/>
          </p:nvSpPr>
          <p:spPr bwMode="auto">
            <a:xfrm>
              <a:off x="2149" y="1601"/>
              <a:ext cx="14" cy="14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1" name="Oval 37"/>
            <p:cNvSpPr>
              <a:spLocks noChangeArrowheads="1"/>
            </p:cNvSpPr>
            <p:nvPr/>
          </p:nvSpPr>
          <p:spPr bwMode="auto">
            <a:xfrm>
              <a:off x="2178" y="1601"/>
              <a:ext cx="14" cy="14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2" name="Oval 38"/>
            <p:cNvSpPr>
              <a:spLocks noChangeArrowheads="1"/>
            </p:cNvSpPr>
            <p:nvPr/>
          </p:nvSpPr>
          <p:spPr bwMode="auto">
            <a:xfrm>
              <a:off x="2204" y="1601"/>
              <a:ext cx="14" cy="14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3" name="Oval 39"/>
            <p:cNvSpPr>
              <a:spLocks noChangeArrowheads="1"/>
            </p:cNvSpPr>
            <p:nvPr/>
          </p:nvSpPr>
          <p:spPr bwMode="auto">
            <a:xfrm>
              <a:off x="2206" y="1529"/>
              <a:ext cx="29" cy="27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4" name="Oval 40"/>
            <p:cNvSpPr>
              <a:spLocks noChangeArrowheads="1"/>
            </p:cNvSpPr>
            <p:nvPr/>
          </p:nvSpPr>
          <p:spPr bwMode="auto">
            <a:xfrm>
              <a:off x="2249" y="1529"/>
              <a:ext cx="28" cy="27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5" name="Oval 41"/>
            <p:cNvSpPr>
              <a:spLocks noChangeArrowheads="1"/>
            </p:cNvSpPr>
            <p:nvPr/>
          </p:nvSpPr>
          <p:spPr bwMode="auto">
            <a:xfrm>
              <a:off x="2294" y="1529"/>
              <a:ext cx="28" cy="27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</p:grpSp>
      <p:sp>
        <p:nvSpPr>
          <p:cNvPr id="49" name="Line 8">
            <a:extLst>
              <a:ext uri="{FF2B5EF4-FFF2-40B4-BE49-F238E27FC236}">
                <a16:creationId xmlns:a16="http://schemas.microsoft.com/office/drawing/2014/main" id="{DD5D7D64-C77A-40BC-887B-1B9DD32A1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1039813"/>
            <a:ext cx="7556500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9E63C38-7729-400D-A4F7-16317D9D2641}"/>
              </a:ext>
            </a:extLst>
          </p:cNvPr>
          <p:cNvSpPr txBox="1"/>
          <p:nvPr/>
        </p:nvSpPr>
        <p:spPr>
          <a:xfrm>
            <a:off x="3481388" y="2078038"/>
            <a:ext cx="2741612" cy="7381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매우 정교한 손 동작 인식 센서를 지닌 유저 인터페이스를 제공하는 장치이다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-17463" y="3638550"/>
            <a:ext cx="7096126" cy="908050"/>
            <a:chOff x="-240632" y="3361035"/>
            <a:chExt cx="6543047" cy="906939"/>
          </a:xfrm>
        </p:grpSpPr>
        <p:sp>
          <p:nvSpPr>
            <p:cNvPr id="96" name="AutoShape 36">
              <a:extLst>
                <a:ext uri="{FF2B5EF4-FFF2-40B4-BE49-F238E27FC236}">
                  <a16:creationId xmlns:a16="http://schemas.microsoft.com/office/drawing/2014/main" id="{091ACFF4-EFF4-4238-AB9D-DB73E3FCA903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834746" y="3361035"/>
              <a:ext cx="3467669" cy="906939"/>
            </a:xfrm>
            <a:custGeom>
              <a:avLst/>
              <a:gdLst>
                <a:gd name="T0" fmla="*/ 685800 w 21600"/>
                <a:gd name="T1" fmla="*/ 228600 h 21600"/>
                <a:gd name="T2" fmla="*/ 685800 w 21600"/>
                <a:gd name="T3" fmla="*/ 228600 h 21600"/>
                <a:gd name="T4" fmla="*/ 685800 w 21600"/>
                <a:gd name="T5" fmla="*/ 228600 h 21600"/>
                <a:gd name="T6" fmla="*/ 685800 w 21600"/>
                <a:gd name="T7" fmla="*/ 228600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0 w 21600"/>
                <a:gd name="connsiteY0" fmla="*/ 0 h 21750"/>
                <a:gd name="connsiteX1" fmla="*/ 10800 w 21600"/>
                <a:gd name="connsiteY1" fmla="*/ 0 h 21750"/>
                <a:gd name="connsiteX2" fmla="*/ 16794 w 21600"/>
                <a:gd name="connsiteY2" fmla="*/ 21750 h 21750"/>
                <a:gd name="connsiteX3" fmla="*/ 21600 w 21600"/>
                <a:gd name="connsiteY3" fmla="*/ 21600 h 21750"/>
                <a:gd name="connsiteX0" fmla="*/ 0 w 21600"/>
                <a:gd name="connsiteY0" fmla="*/ 0 h 21750"/>
                <a:gd name="connsiteX1" fmla="*/ 16794 w 21600"/>
                <a:gd name="connsiteY1" fmla="*/ 0 h 21750"/>
                <a:gd name="connsiteX2" fmla="*/ 16794 w 21600"/>
                <a:gd name="connsiteY2" fmla="*/ 21750 h 21750"/>
                <a:gd name="connsiteX3" fmla="*/ 21600 w 21600"/>
                <a:gd name="connsiteY3" fmla="*/ 21600 h 21750"/>
                <a:gd name="connsiteX0" fmla="*/ 0 w 21600"/>
                <a:gd name="connsiteY0" fmla="*/ 0 h 21900"/>
                <a:gd name="connsiteX1" fmla="*/ 16794 w 21600"/>
                <a:gd name="connsiteY1" fmla="*/ 0 h 21900"/>
                <a:gd name="connsiteX2" fmla="*/ 16774 w 21600"/>
                <a:gd name="connsiteY2" fmla="*/ 21900 h 21900"/>
                <a:gd name="connsiteX3" fmla="*/ 21600 w 21600"/>
                <a:gd name="connsiteY3" fmla="*/ 21600 h 21900"/>
                <a:gd name="connsiteX0" fmla="*/ 0 w 21600"/>
                <a:gd name="connsiteY0" fmla="*/ 0 h 21600"/>
                <a:gd name="connsiteX1" fmla="*/ 16794 w 21600"/>
                <a:gd name="connsiteY1" fmla="*/ 0 h 21600"/>
                <a:gd name="connsiteX2" fmla="*/ 16774 w 21600"/>
                <a:gd name="connsiteY2" fmla="*/ 21450 h 21600"/>
                <a:gd name="connsiteX3" fmla="*/ 21600 w 21600"/>
                <a:gd name="connsiteY3" fmla="*/ 21600 h 21600"/>
                <a:gd name="connsiteX0" fmla="*/ 0 w 21600"/>
                <a:gd name="connsiteY0" fmla="*/ 0 h 21600"/>
                <a:gd name="connsiteX1" fmla="*/ 16794 w 21600"/>
                <a:gd name="connsiteY1" fmla="*/ 0 h 21600"/>
                <a:gd name="connsiteX2" fmla="*/ 16754 w 21600"/>
                <a:gd name="connsiteY2" fmla="*/ 21450 h 21600"/>
                <a:gd name="connsiteX3" fmla="*/ 21600 w 21600"/>
                <a:gd name="connsiteY3" fmla="*/ 21600 h 21600"/>
                <a:gd name="connsiteX0" fmla="*/ 0 w 21600"/>
                <a:gd name="connsiteY0" fmla="*/ 0 h 21900"/>
                <a:gd name="connsiteX1" fmla="*/ 16794 w 21600"/>
                <a:gd name="connsiteY1" fmla="*/ 0 h 21900"/>
                <a:gd name="connsiteX2" fmla="*/ 16774 w 21600"/>
                <a:gd name="connsiteY2" fmla="*/ 21900 h 21900"/>
                <a:gd name="connsiteX3" fmla="*/ 21600 w 21600"/>
                <a:gd name="connsiteY3" fmla="*/ 21600 h 21900"/>
                <a:gd name="connsiteX0" fmla="*/ 0 w 21600"/>
                <a:gd name="connsiteY0" fmla="*/ 0 h 21750"/>
                <a:gd name="connsiteX1" fmla="*/ 16794 w 21600"/>
                <a:gd name="connsiteY1" fmla="*/ 0 h 21750"/>
                <a:gd name="connsiteX2" fmla="*/ 16754 w 21600"/>
                <a:gd name="connsiteY2" fmla="*/ 21750 h 21750"/>
                <a:gd name="connsiteX3" fmla="*/ 21600 w 21600"/>
                <a:gd name="connsiteY3" fmla="*/ 21600 h 21750"/>
                <a:gd name="connsiteX0" fmla="*/ 0 w 21600"/>
                <a:gd name="connsiteY0" fmla="*/ 0 h 21600"/>
                <a:gd name="connsiteX1" fmla="*/ 16794 w 21600"/>
                <a:gd name="connsiteY1" fmla="*/ 0 h 21600"/>
                <a:gd name="connsiteX2" fmla="*/ 16754 w 21600"/>
                <a:gd name="connsiteY2" fmla="*/ 21600 h 21600"/>
                <a:gd name="connsiteX3" fmla="*/ 2160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>
                  <a:moveTo>
                    <a:pt x="0" y="0"/>
                  </a:moveTo>
                  <a:lnTo>
                    <a:pt x="16794" y="0"/>
                  </a:lnTo>
                  <a:cubicBezTo>
                    <a:pt x="16787" y="7300"/>
                    <a:pt x="16761" y="14300"/>
                    <a:pt x="16754" y="21600"/>
                  </a:cubicBezTo>
                  <a:lnTo>
                    <a:pt x="21600" y="21600"/>
                  </a:ln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 dirty="0">
                <a:latin typeface="+mn-lt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C758D90-17EA-4472-B698-932C6838E76C}"/>
                </a:ext>
              </a:extLst>
            </p:cNvPr>
            <p:cNvSpPr txBox="1"/>
            <p:nvPr/>
          </p:nvSpPr>
          <p:spPr>
            <a:xfrm>
              <a:off x="-240632" y="3581428"/>
              <a:ext cx="4322509" cy="64532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작은 </a:t>
              </a:r>
              <a:r>
                <a:rPr lang="ko-KR" altLang="en-US" sz="1200" dirty="0" err="1">
                  <a:latin typeface="Roboto Condensed Light" pitchFamily="2" charset="0"/>
                  <a:ea typeface="굴림" panose="020B0600000101010101" pitchFamily="50" charset="-127"/>
                </a:rPr>
                <a:t>아이팟</a:t>
              </a:r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 크기의 장치로</a:t>
              </a:r>
              <a:r>
                <a:rPr lang="en-US" altLang="ko-KR" sz="1200" dirty="0">
                  <a:latin typeface="Roboto Condensed Light" pitchFamily="2" charset="0"/>
                  <a:ea typeface="굴림" panose="020B0600000101010101" pitchFamily="50" charset="-127"/>
                </a:rPr>
                <a:t>, 3</a:t>
              </a:r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차원 공간을 매우 정확하게 읽어낸다</a:t>
              </a:r>
              <a:r>
                <a:rPr lang="en-US" altLang="ko-KR" sz="1200" dirty="0">
                  <a:latin typeface="Roboto Condensed Light" pitchFamily="2" charset="0"/>
                  <a:ea typeface="굴림" panose="020B0600000101010101" pitchFamily="50" charset="-127"/>
                </a:rPr>
                <a:t>. </a:t>
              </a:r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그 정교함과 새로운 형식의 인터페이스가 앞으로 많은 소프트웨어와 하드웨어에 영향을 줄 것이다</a:t>
              </a:r>
              <a:r>
                <a:rPr lang="en-US" altLang="ko-KR" sz="1200" dirty="0">
                  <a:latin typeface="Roboto Condensed Light" pitchFamily="2" charset="0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29C5778-71A9-41DD-9841-43F1094CCECA}"/>
              </a:ext>
            </a:extLst>
          </p:cNvPr>
          <p:cNvSpPr txBox="1"/>
          <p:nvPr/>
        </p:nvSpPr>
        <p:spPr bwMode="auto">
          <a:xfrm>
            <a:off x="730250" y="536575"/>
            <a:ext cx="58578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rgbClr val="7F7F7F"/>
                </a:solidFill>
                <a:latin typeface="+mj-ea"/>
                <a:ea typeface="+mj-ea"/>
              </a:rPr>
              <a:t>Gesture recognition &amp;</a:t>
            </a:r>
            <a:r>
              <a:rPr lang="ko-KR" altLang="en-US" sz="2800" dirty="0">
                <a:solidFill>
                  <a:srgbClr val="7F7F7F"/>
                </a:solidFill>
                <a:latin typeface="+mj-ea"/>
                <a:ea typeface="+mj-ea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Leap motion</a:t>
            </a:r>
          </a:p>
        </p:txBody>
      </p:sp>
      <p:grpSp>
        <p:nvGrpSpPr>
          <p:cNvPr id="75" name="Group 51"/>
          <p:cNvGrpSpPr>
            <a:grpSpLocks/>
          </p:cNvGrpSpPr>
          <p:nvPr/>
        </p:nvGrpSpPr>
        <p:grpSpPr bwMode="auto">
          <a:xfrm>
            <a:off x="116465" y="1244600"/>
            <a:ext cx="2714625" cy="1254125"/>
            <a:chOff x="5177242" y="1835865"/>
            <a:chExt cx="1482208" cy="1733509"/>
          </a:xfrm>
        </p:grpSpPr>
        <p:sp>
          <p:nvSpPr>
            <p:cNvPr id="7182" name="Freeform 20"/>
            <p:cNvSpPr>
              <a:spLocks noEditPoints="1"/>
            </p:cNvSpPr>
            <p:nvPr/>
          </p:nvSpPr>
          <p:spPr bwMode="auto">
            <a:xfrm>
              <a:off x="5177242" y="2088357"/>
              <a:ext cx="1482208" cy="1387718"/>
            </a:xfrm>
            <a:custGeom>
              <a:avLst/>
              <a:gdLst>
                <a:gd name="T0" fmla="*/ 2147483646 w 873"/>
                <a:gd name="T1" fmla="*/ 2147483646 h 1087"/>
                <a:gd name="T2" fmla="*/ 0 w 873"/>
                <a:gd name="T3" fmla="*/ 2147483646 h 1087"/>
                <a:gd name="T4" fmla="*/ 0 w 873"/>
                <a:gd name="T5" fmla="*/ 0 h 1087"/>
                <a:gd name="T6" fmla="*/ 2147483646 w 873"/>
                <a:gd name="T7" fmla="*/ 0 h 1087"/>
                <a:gd name="T8" fmla="*/ 2147483646 w 873"/>
                <a:gd name="T9" fmla="*/ 2147483646 h 1087"/>
                <a:gd name="T10" fmla="*/ 2147483646 w 873"/>
                <a:gd name="T11" fmla="*/ 2147483646 h 1087"/>
                <a:gd name="T12" fmla="*/ 2147483646 w 873"/>
                <a:gd name="T13" fmla="*/ 2147483646 h 1087"/>
                <a:gd name="T14" fmla="*/ 2147483646 w 873"/>
                <a:gd name="T15" fmla="*/ 2147483646 h 1087"/>
                <a:gd name="T16" fmla="*/ 2147483646 w 873"/>
                <a:gd name="T17" fmla="*/ 2147483646 h 1087"/>
                <a:gd name="T18" fmla="*/ 2147483646 w 873"/>
                <a:gd name="T19" fmla="*/ 2147483646 h 10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1087"/>
                <a:gd name="T32" fmla="*/ 873 w 873"/>
                <a:gd name="T33" fmla="*/ 1087 h 10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1087">
                  <a:moveTo>
                    <a:pt x="873" y="1087"/>
                  </a:moveTo>
                  <a:lnTo>
                    <a:pt x="0" y="1087"/>
                  </a:lnTo>
                  <a:lnTo>
                    <a:pt x="0" y="0"/>
                  </a:lnTo>
                  <a:lnTo>
                    <a:pt x="873" y="0"/>
                  </a:lnTo>
                  <a:lnTo>
                    <a:pt x="873" y="1087"/>
                  </a:lnTo>
                  <a:close/>
                  <a:moveTo>
                    <a:pt x="10" y="1081"/>
                  </a:moveTo>
                  <a:lnTo>
                    <a:pt x="866" y="1081"/>
                  </a:lnTo>
                  <a:lnTo>
                    <a:pt x="866" y="10"/>
                  </a:lnTo>
                  <a:lnTo>
                    <a:pt x="10" y="10"/>
                  </a:lnTo>
                  <a:lnTo>
                    <a:pt x="10" y="1081"/>
                  </a:lnTo>
                  <a:close/>
                </a:path>
              </a:pathLst>
            </a:custGeom>
            <a:solidFill>
              <a:srgbClr val="40A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3" name="Rectangle 21"/>
            <p:cNvSpPr>
              <a:spLocks noChangeArrowheads="1"/>
            </p:cNvSpPr>
            <p:nvPr/>
          </p:nvSpPr>
          <p:spPr bwMode="auto">
            <a:xfrm>
              <a:off x="5369156" y="1835865"/>
              <a:ext cx="389492" cy="485447"/>
            </a:xfrm>
            <a:prstGeom prst="rect">
              <a:avLst/>
            </a:prstGeom>
            <a:solidFill>
              <a:srgbClr val="40A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184" name="Freeform 22"/>
            <p:cNvSpPr>
              <a:spLocks/>
            </p:cNvSpPr>
            <p:nvPr/>
          </p:nvSpPr>
          <p:spPr bwMode="auto">
            <a:xfrm>
              <a:off x="5427585" y="1989851"/>
              <a:ext cx="255588" cy="212725"/>
            </a:xfrm>
            <a:custGeom>
              <a:avLst/>
              <a:gdLst>
                <a:gd name="T0" fmla="*/ 2147483646 w 50"/>
                <a:gd name="T1" fmla="*/ 2147483646 h 42"/>
                <a:gd name="T2" fmla="*/ 2147483646 w 50"/>
                <a:gd name="T3" fmla="*/ 2147483646 h 42"/>
                <a:gd name="T4" fmla="*/ 2147483646 w 50"/>
                <a:gd name="T5" fmla="*/ 2147483646 h 42"/>
                <a:gd name="T6" fmla="*/ 2147483646 w 50"/>
                <a:gd name="T7" fmla="*/ 2147483646 h 42"/>
                <a:gd name="T8" fmla="*/ 2147483646 w 50"/>
                <a:gd name="T9" fmla="*/ 2147483646 h 42"/>
                <a:gd name="T10" fmla="*/ 0 w 50"/>
                <a:gd name="T11" fmla="*/ 2147483646 h 42"/>
                <a:gd name="T12" fmla="*/ 0 w 50"/>
                <a:gd name="T13" fmla="*/ 2147483646 h 42"/>
                <a:gd name="T14" fmla="*/ 2147483646 w 50"/>
                <a:gd name="T15" fmla="*/ 0 h 42"/>
                <a:gd name="T16" fmla="*/ 2147483646 w 50"/>
                <a:gd name="T17" fmla="*/ 0 h 42"/>
                <a:gd name="T18" fmla="*/ 2147483646 w 50"/>
                <a:gd name="T19" fmla="*/ 2147483646 h 42"/>
                <a:gd name="T20" fmla="*/ 2147483646 w 50"/>
                <a:gd name="T21" fmla="*/ 2147483646 h 42"/>
                <a:gd name="T22" fmla="*/ 2147483646 w 50"/>
                <a:gd name="T23" fmla="*/ 2147483646 h 42"/>
                <a:gd name="T24" fmla="*/ 2147483646 w 50"/>
                <a:gd name="T25" fmla="*/ 2147483646 h 42"/>
                <a:gd name="T26" fmla="*/ 2147483646 w 50"/>
                <a:gd name="T27" fmla="*/ 2147483646 h 42"/>
                <a:gd name="T28" fmla="*/ 2147483646 w 50"/>
                <a:gd name="T29" fmla="*/ 2147483646 h 42"/>
                <a:gd name="T30" fmla="*/ 2147483646 w 50"/>
                <a:gd name="T31" fmla="*/ 2147483646 h 42"/>
                <a:gd name="T32" fmla="*/ 2147483646 w 50"/>
                <a:gd name="T33" fmla="*/ 2147483646 h 42"/>
                <a:gd name="T34" fmla="*/ 2147483646 w 50"/>
                <a:gd name="T35" fmla="*/ 2147483646 h 42"/>
                <a:gd name="T36" fmla="*/ 2147483646 w 50"/>
                <a:gd name="T37" fmla="*/ 2147483646 h 42"/>
                <a:gd name="T38" fmla="*/ 2147483646 w 50"/>
                <a:gd name="T39" fmla="*/ 2147483646 h 42"/>
                <a:gd name="T40" fmla="*/ 2147483646 w 50"/>
                <a:gd name="T41" fmla="*/ 2147483646 h 42"/>
                <a:gd name="T42" fmla="*/ 2147483646 w 50"/>
                <a:gd name="T43" fmla="*/ 2147483646 h 42"/>
                <a:gd name="T44" fmla="*/ 2147483646 w 50"/>
                <a:gd name="T45" fmla="*/ 2147483646 h 42"/>
                <a:gd name="T46" fmla="*/ 2147483646 w 50"/>
                <a:gd name="T47" fmla="*/ 2147483646 h 42"/>
                <a:gd name="T48" fmla="*/ 2147483646 w 50"/>
                <a:gd name="T49" fmla="*/ 2147483646 h 42"/>
                <a:gd name="T50" fmla="*/ 2147483646 w 50"/>
                <a:gd name="T51" fmla="*/ 2147483646 h 42"/>
                <a:gd name="T52" fmla="*/ 2147483646 w 50"/>
                <a:gd name="T53" fmla="*/ 2147483646 h 42"/>
                <a:gd name="T54" fmla="*/ 2147483646 w 50"/>
                <a:gd name="T55" fmla="*/ 2147483646 h 42"/>
                <a:gd name="T56" fmla="*/ 2147483646 w 50"/>
                <a:gd name="T57" fmla="*/ 2147483646 h 4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0"/>
                <a:gd name="T88" fmla="*/ 0 h 42"/>
                <a:gd name="T89" fmla="*/ 50 w 50"/>
                <a:gd name="T90" fmla="*/ 42 h 4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0" h="42">
                  <a:moveTo>
                    <a:pt x="11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30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50" y="3"/>
                    <a:pt x="50" y="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4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8"/>
                    <a:pt x="3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5"/>
                    <a:pt x="45" y="2"/>
                    <a:pt x="4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7" y="29"/>
                    <a:pt x="27" y="30"/>
                    <a:pt x="26" y="30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1" y="42"/>
                    <a:pt x="1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5" name="Freeform 23"/>
            <p:cNvSpPr>
              <a:spLocks/>
            </p:cNvSpPr>
            <p:nvPr/>
          </p:nvSpPr>
          <p:spPr bwMode="auto">
            <a:xfrm>
              <a:off x="5884863" y="2078038"/>
              <a:ext cx="158750" cy="11113"/>
            </a:xfrm>
            <a:custGeom>
              <a:avLst/>
              <a:gdLst>
                <a:gd name="T0" fmla="*/ 2147483646 w 31"/>
                <a:gd name="T1" fmla="*/ 2147483646 h 2"/>
                <a:gd name="T2" fmla="*/ 2147483646 w 31"/>
                <a:gd name="T3" fmla="*/ 2147483646 h 2"/>
                <a:gd name="T4" fmla="*/ 0 w 31"/>
                <a:gd name="T5" fmla="*/ 2147483646 h 2"/>
                <a:gd name="T6" fmla="*/ 2147483646 w 31"/>
                <a:gd name="T7" fmla="*/ 0 h 2"/>
                <a:gd name="T8" fmla="*/ 2147483646 w 31"/>
                <a:gd name="T9" fmla="*/ 0 h 2"/>
                <a:gd name="T10" fmla="*/ 2147483646 w 31"/>
                <a:gd name="T11" fmla="*/ 2147483646 h 2"/>
                <a:gd name="T12" fmla="*/ 2147483646 w 31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"/>
                <a:gd name="T23" fmla="*/ 31 w 31"/>
                <a:gd name="T24" fmla="*/ 2 h 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">
                  <a:moveTo>
                    <a:pt x="3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1"/>
                    <a:pt x="31" y="1"/>
                  </a:cubicBezTo>
                  <a:cubicBezTo>
                    <a:pt x="31" y="2"/>
                    <a:pt x="30" y="2"/>
                    <a:pt x="3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6" name="Freeform 24"/>
            <p:cNvSpPr>
              <a:spLocks/>
            </p:cNvSpPr>
            <p:nvPr/>
          </p:nvSpPr>
          <p:spPr bwMode="auto">
            <a:xfrm>
              <a:off x="5476004" y="2054408"/>
              <a:ext cx="158750" cy="11113"/>
            </a:xfrm>
            <a:custGeom>
              <a:avLst/>
              <a:gdLst>
                <a:gd name="T0" fmla="*/ 2147483646 w 31"/>
                <a:gd name="T1" fmla="*/ 2147483646 h 2"/>
                <a:gd name="T2" fmla="*/ 2147483646 w 31"/>
                <a:gd name="T3" fmla="*/ 2147483646 h 2"/>
                <a:gd name="T4" fmla="*/ 0 w 31"/>
                <a:gd name="T5" fmla="*/ 2147483646 h 2"/>
                <a:gd name="T6" fmla="*/ 2147483646 w 31"/>
                <a:gd name="T7" fmla="*/ 0 h 2"/>
                <a:gd name="T8" fmla="*/ 2147483646 w 31"/>
                <a:gd name="T9" fmla="*/ 0 h 2"/>
                <a:gd name="T10" fmla="*/ 2147483646 w 31"/>
                <a:gd name="T11" fmla="*/ 2147483646 h 2"/>
                <a:gd name="T12" fmla="*/ 2147483646 w 31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"/>
                <a:gd name="T23" fmla="*/ 31 w 31"/>
                <a:gd name="T24" fmla="*/ 2 h 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">
                  <a:moveTo>
                    <a:pt x="3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31" y="2"/>
                    <a:pt x="30" y="2"/>
                    <a:pt x="3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7" name="Freeform 25"/>
            <p:cNvSpPr>
              <a:spLocks/>
            </p:cNvSpPr>
            <p:nvPr/>
          </p:nvSpPr>
          <p:spPr bwMode="auto">
            <a:xfrm>
              <a:off x="5476004" y="2082800"/>
              <a:ext cx="158750" cy="11113"/>
            </a:xfrm>
            <a:custGeom>
              <a:avLst/>
              <a:gdLst>
                <a:gd name="T0" fmla="*/ 2147483646 w 31"/>
                <a:gd name="T1" fmla="*/ 2147483646 h 2"/>
                <a:gd name="T2" fmla="*/ 2147483646 w 31"/>
                <a:gd name="T3" fmla="*/ 2147483646 h 2"/>
                <a:gd name="T4" fmla="*/ 0 w 31"/>
                <a:gd name="T5" fmla="*/ 2147483646 h 2"/>
                <a:gd name="T6" fmla="*/ 2147483646 w 31"/>
                <a:gd name="T7" fmla="*/ 0 h 2"/>
                <a:gd name="T8" fmla="*/ 2147483646 w 31"/>
                <a:gd name="T9" fmla="*/ 0 h 2"/>
                <a:gd name="T10" fmla="*/ 2147483646 w 31"/>
                <a:gd name="T11" fmla="*/ 2147483646 h 2"/>
                <a:gd name="T12" fmla="*/ 2147483646 w 31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"/>
                <a:gd name="T23" fmla="*/ 31 w 31"/>
                <a:gd name="T24" fmla="*/ 2 h 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">
                  <a:moveTo>
                    <a:pt x="3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31" y="1"/>
                    <a:pt x="30" y="2"/>
                    <a:pt x="3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B3539D-C96F-4587-B3DA-FB70499AE6BF}"/>
                </a:ext>
              </a:extLst>
            </p:cNvPr>
            <p:cNvSpPr txBox="1"/>
            <p:nvPr/>
          </p:nvSpPr>
          <p:spPr>
            <a:xfrm>
              <a:off x="5212465" y="2377862"/>
              <a:ext cx="1420666" cy="1191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 sz="2000" dirty="0">
                  <a:solidFill>
                    <a:srgbClr val="3DA197"/>
                  </a:solidFill>
                  <a:latin typeface="Bebas Neue" pitchFamily="34" charset="0"/>
                  <a:ea typeface="굴림" panose="020B0600000101010101" pitchFamily="50" charset="-127"/>
                </a:rPr>
                <a:t>Gesture recognition</a:t>
              </a:r>
            </a:p>
            <a:p>
              <a:pPr eaLnBrk="1" hangingPunct="1"/>
              <a:r>
                <a:rPr lang="en-US" altLang="ko-KR" sz="1400" dirty="0"/>
                <a:t> “</a:t>
              </a:r>
              <a:r>
                <a:rPr lang="ko-KR" altLang="en-US" sz="1400" dirty="0"/>
                <a:t> 사람 몸의 움직임을 인식해서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기계와 상호작용 하는 것</a:t>
              </a:r>
              <a:r>
                <a:rPr lang="en-US" altLang="ko-KR" sz="1400" dirty="0"/>
                <a:t>”</a:t>
              </a:r>
            </a:p>
            <a:p>
              <a:pPr eaLnBrk="1" hangingPunct="1"/>
              <a:r>
                <a:rPr lang="en-US" altLang="ko-KR" sz="1400" dirty="0"/>
                <a:t> </a:t>
              </a:r>
              <a:endParaRPr lang="en-US" altLang="ko-KR" sz="1400" dirty="0">
                <a:solidFill>
                  <a:srgbClr val="7F7F7F"/>
                </a:solidFill>
                <a:latin typeface="Roboto Condensed Light" pitchFamily="2" charset="0"/>
              </a:endParaRPr>
            </a:p>
          </p:txBody>
        </p:sp>
      </p:grpSp>
      <p:pic>
        <p:nvPicPr>
          <p:cNvPr id="7177" name="그림 8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2249488"/>
            <a:ext cx="6588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11FD47E-A644-4C38-9E54-D71E6E5DC5C6}"/>
              </a:ext>
            </a:extLst>
          </p:cNvPr>
          <p:cNvCxnSpPr>
            <a:endCxn id="94" idx="2"/>
          </p:cNvCxnSpPr>
          <p:nvPr/>
        </p:nvCxnSpPr>
        <p:spPr>
          <a:xfrm rot="16200000" flipV="1">
            <a:off x="4672806" y="2994819"/>
            <a:ext cx="582613" cy="225425"/>
          </a:xfrm>
          <a:prstGeom prst="bentConnector3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231DD32-864A-418B-AF22-2F5C2FC4775D}"/>
              </a:ext>
            </a:extLst>
          </p:cNvPr>
          <p:cNvCxnSpPr>
            <a:cxnSpLocks/>
            <a:stCxn id="7177" idx="0"/>
          </p:cNvCxnSpPr>
          <p:nvPr/>
        </p:nvCxnSpPr>
        <p:spPr>
          <a:xfrm flipH="1" flipV="1">
            <a:off x="7850188" y="1355725"/>
            <a:ext cx="7937" cy="893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1714402-7C62-4880-AD0C-7F0D2D3BF10C}"/>
              </a:ext>
            </a:extLst>
          </p:cNvPr>
          <p:cNvSpPr txBox="1"/>
          <p:nvPr/>
        </p:nvSpPr>
        <p:spPr>
          <a:xfrm>
            <a:off x="5221288" y="1138238"/>
            <a:ext cx="2741612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이란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?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358B9F-5486-40A8-A3D6-B1D618266E08}"/>
              </a:ext>
            </a:extLst>
          </p:cNvPr>
          <p:cNvCxnSpPr/>
          <p:nvPr/>
        </p:nvCxnSpPr>
        <p:spPr>
          <a:xfrm flipH="1">
            <a:off x="7327900" y="1355725"/>
            <a:ext cx="52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36757" y="355029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5957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>
            <a:extLst>
              <a:ext uri="{FF2B5EF4-FFF2-40B4-BE49-F238E27FC236}">
                <a16:creationId xmlns:a16="http://schemas.microsoft.com/office/drawing/2014/main" id="{B1A39228-D45C-4CA6-BEDE-06502F488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47800"/>
            <a:ext cx="9137650" cy="100806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ko-KR" altLang="ko-KR">
              <a:cs typeface="Arial" charset="0"/>
            </a:endParaRPr>
          </a:p>
        </p:txBody>
      </p:sp>
      <p:sp>
        <p:nvSpPr>
          <p:cNvPr id="9219" name="Line 5"/>
          <p:cNvSpPr>
            <a:spLocks noChangeShapeType="1"/>
          </p:cNvSpPr>
          <p:nvPr/>
        </p:nvSpPr>
        <p:spPr bwMode="auto">
          <a:xfrm flipV="1">
            <a:off x="0" y="4124325"/>
            <a:ext cx="9144000" cy="0"/>
          </a:xfrm>
          <a:prstGeom prst="line">
            <a:avLst/>
          </a:prstGeom>
          <a:noFill/>
          <a:ln w="85">
            <a:solidFill>
              <a:srgbClr val="5859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5" name="TextBox 154"/>
          <p:cNvSpPr txBox="1">
            <a:spLocks noChangeArrowheads="1"/>
          </p:cNvSpPr>
          <p:nvPr/>
        </p:nvSpPr>
        <p:spPr bwMode="auto">
          <a:xfrm>
            <a:off x="-15875" y="1595438"/>
            <a:ext cx="9137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단색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IR 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개와 적외선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LED 3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개를 이용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약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1m 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정도의 반구형 영역을 관찰한다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IR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개가 생성하는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2D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프레임을 비교하여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차원 위치 데이터를 제공한다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58763" y="2633663"/>
            <a:ext cx="3657600" cy="1989137"/>
            <a:chOff x="705530" y="2643758"/>
            <a:chExt cx="1122390" cy="1986808"/>
          </a:xfrm>
        </p:grpSpPr>
        <p:sp>
          <p:nvSpPr>
            <p:cNvPr id="9248" name="TextBox 153"/>
            <p:cNvSpPr txBox="1">
              <a:spLocks noChangeArrowheads="1"/>
            </p:cNvSpPr>
            <p:nvPr/>
          </p:nvSpPr>
          <p:spPr bwMode="auto">
            <a:xfrm>
              <a:off x="986858" y="4322960"/>
              <a:ext cx="841062" cy="30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rgbClr val="595959"/>
                  </a:solidFill>
                  <a:latin typeface="Roboto Condensed" pitchFamily="2" charset="0"/>
                  <a:ea typeface="굴림" panose="020B0600000101010101" pitchFamily="50" charset="-127"/>
                </a:rPr>
                <a:t>적외선</a:t>
              </a:r>
              <a:endParaRPr lang="bg-BG" altLang="ko-KR" sz="1400">
                <a:solidFill>
                  <a:srgbClr val="595959"/>
                </a:solidFill>
                <a:latin typeface="Roboto Condensed" pitchFamily="2" charset="0"/>
              </a:endParaRPr>
            </a:p>
          </p:txBody>
        </p:sp>
        <p:grpSp>
          <p:nvGrpSpPr>
            <p:cNvPr id="9249" name="Group 166"/>
            <p:cNvGrpSpPr>
              <a:grpSpLocks/>
            </p:cNvGrpSpPr>
            <p:nvPr/>
          </p:nvGrpSpPr>
          <p:grpSpPr bwMode="auto">
            <a:xfrm>
              <a:off x="705530" y="2643758"/>
              <a:ext cx="963255" cy="1295317"/>
              <a:chOff x="705530" y="2787774"/>
              <a:chExt cx="963255" cy="1295317"/>
            </a:xfrm>
          </p:grpSpPr>
          <p:grpSp>
            <p:nvGrpSpPr>
              <p:cNvPr id="9250" name="Group 148"/>
              <p:cNvGrpSpPr>
                <a:grpSpLocks/>
              </p:cNvGrpSpPr>
              <p:nvPr/>
            </p:nvGrpSpPr>
            <p:grpSpPr bwMode="auto">
              <a:xfrm>
                <a:off x="705530" y="2787774"/>
                <a:ext cx="963255" cy="1295317"/>
                <a:chOff x="705530" y="2566460"/>
                <a:chExt cx="963255" cy="1295317"/>
              </a:xfrm>
            </p:grpSpPr>
            <p:sp>
              <p:nvSpPr>
                <p:cNvPr id="9252" name="Freeform 31"/>
                <p:cNvSpPr>
                  <a:spLocks/>
                </p:cNvSpPr>
                <p:nvPr/>
              </p:nvSpPr>
              <p:spPr bwMode="auto">
                <a:xfrm>
                  <a:off x="705530" y="3296448"/>
                  <a:ext cx="230523" cy="299130"/>
                </a:xfrm>
                <a:custGeom>
                  <a:avLst/>
                  <a:gdLst>
                    <a:gd name="T0" fmla="*/ 0 w 168"/>
                    <a:gd name="T1" fmla="*/ 0 h 218"/>
                    <a:gd name="T2" fmla="*/ 2147483646 w 168"/>
                    <a:gd name="T3" fmla="*/ 2147483646 h 218"/>
                    <a:gd name="T4" fmla="*/ 0 w 168"/>
                    <a:gd name="T5" fmla="*/ 0 h 218"/>
                    <a:gd name="T6" fmla="*/ 0 w 168"/>
                    <a:gd name="T7" fmla="*/ 0 h 21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8"/>
                    <a:gd name="T13" fmla="*/ 0 h 218"/>
                    <a:gd name="T14" fmla="*/ 168 w 168"/>
                    <a:gd name="T15" fmla="*/ 218 h 21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8" h="218">
                      <a:moveTo>
                        <a:pt x="0" y="0"/>
                      </a:moveTo>
                      <a:lnTo>
                        <a:pt x="168" y="2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CAA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3" name="Freeform 33"/>
                <p:cNvSpPr>
                  <a:spLocks/>
                </p:cNvSpPr>
                <p:nvPr/>
              </p:nvSpPr>
              <p:spPr bwMode="auto">
                <a:xfrm>
                  <a:off x="705530" y="2566460"/>
                  <a:ext cx="729988" cy="1295317"/>
                </a:xfrm>
                <a:custGeom>
                  <a:avLst/>
                  <a:gdLst>
                    <a:gd name="T0" fmla="*/ 2147483646 w 532"/>
                    <a:gd name="T1" fmla="*/ 2147483646 h 944"/>
                    <a:gd name="T2" fmla="*/ 2147483646 w 532"/>
                    <a:gd name="T3" fmla="*/ 0 h 944"/>
                    <a:gd name="T4" fmla="*/ 0 w 532"/>
                    <a:gd name="T5" fmla="*/ 0 h 944"/>
                    <a:gd name="T6" fmla="*/ 0 w 532"/>
                    <a:gd name="T7" fmla="*/ 0 h 944"/>
                    <a:gd name="T8" fmla="*/ 0 w 532"/>
                    <a:gd name="T9" fmla="*/ 2147483646 h 944"/>
                    <a:gd name="T10" fmla="*/ 0 w 532"/>
                    <a:gd name="T11" fmla="*/ 2147483646 h 944"/>
                    <a:gd name="T12" fmla="*/ 2147483646 w 532"/>
                    <a:gd name="T13" fmla="*/ 2147483646 h 944"/>
                    <a:gd name="T14" fmla="*/ 2147483646 w 532"/>
                    <a:gd name="T15" fmla="*/ 2147483646 h 944"/>
                    <a:gd name="T16" fmla="*/ 2147483646 w 532"/>
                    <a:gd name="T17" fmla="*/ 2147483646 h 944"/>
                    <a:gd name="T18" fmla="*/ 2147483646 w 532"/>
                    <a:gd name="T19" fmla="*/ 2147483646 h 944"/>
                    <a:gd name="T20" fmla="*/ 2147483646 w 532"/>
                    <a:gd name="T21" fmla="*/ 2147483646 h 944"/>
                    <a:gd name="T22" fmla="*/ 2147483646 w 532"/>
                    <a:gd name="T23" fmla="*/ 2147483646 h 94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32"/>
                    <a:gd name="T37" fmla="*/ 0 h 944"/>
                    <a:gd name="T38" fmla="*/ 532 w 532"/>
                    <a:gd name="T39" fmla="*/ 944 h 94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32" h="944">
                      <a:moveTo>
                        <a:pt x="532" y="532"/>
                      </a:moveTo>
                      <a:lnTo>
                        <a:pt x="532" y="0"/>
                      </a:ln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208" y="532"/>
                      </a:lnTo>
                      <a:lnTo>
                        <a:pt x="248" y="750"/>
                      </a:lnTo>
                      <a:lnTo>
                        <a:pt x="286" y="944"/>
                      </a:lnTo>
                      <a:lnTo>
                        <a:pt x="321" y="750"/>
                      </a:lnTo>
                      <a:lnTo>
                        <a:pt x="364" y="532"/>
                      </a:lnTo>
                      <a:lnTo>
                        <a:pt x="532" y="532"/>
                      </a:lnTo>
                      <a:close/>
                    </a:path>
                  </a:pathLst>
                </a:custGeom>
                <a:solidFill>
                  <a:srgbClr val="E94D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4" name="Freeform 34"/>
                <p:cNvSpPr>
                  <a:spLocks/>
                </p:cNvSpPr>
                <p:nvPr/>
              </p:nvSpPr>
              <p:spPr bwMode="auto">
                <a:xfrm>
                  <a:off x="1145993" y="3296448"/>
                  <a:ext cx="522792" cy="299130"/>
                </a:xfrm>
                <a:custGeom>
                  <a:avLst/>
                  <a:gdLst>
                    <a:gd name="T0" fmla="*/ 2147483646 w 381"/>
                    <a:gd name="T1" fmla="*/ 0 h 218"/>
                    <a:gd name="T2" fmla="*/ 0 w 381"/>
                    <a:gd name="T3" fmla="*/ 2147483646 h 218"/>
                    <a:gd name="T4" fmla="*/ 2147483646 w 381"/>
                    <a:gd name="T5" fmla="*/ 2147483646 h 218"/>
                    <a:gd name="T6" fmla="*/ 2147483646 w 381"/>
                    <a:gd name="T7" fmla="*/ 0 h 218"/>
                    <a:gd name="T8" fmla="*/ 2147483646 w 381"/>
                    <a:gd name="T9" fmla="*/ 0 h 2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1"/>
                    <a:gd name="T16" fmla="*/ 0 h 218"/>
                    <a:gd name="T17" fmla="*/ 381 w 381"/>
                    <a:gd name="T18" fmla="*/ 218 h 2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1" h="218">
                      <a:moveTo>
                        <a:pt x="43" y="0"/>
                      </a:moveTo>
                      <a:lnTo>
                        <a:pt x="0" y="218"/>
                      </a:lnTo>
                      <a:lnTo>
                        <a:pt x="381" y="218"/>
                      </a:lnTo>
                      <a:lnTo>
                        <a:pt x="211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CF29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5" name="Freeform 35"/>
                <p:cNvSpPr>
                  <a:spLocks/>
                </p:cNvSpPr>
                <p:nvPr/>
              </p:nvSpPr>
              <p:spPr bwMode="auto">
                <a:xfrm>
                  <a:off x="1668785" y="3592834"/>
                  <a:ext cx="0" cy="2744"/>
                </a:xfrm>
                <a:custGeom>
                  <a:avLst/>
                  <a:gdLst>
                    <a:gd name="T0" fmla="*/ 2147483646 h 2"/>
                    <a:gd name="T1" fmla="*/ 2147483646 h 2"/>
                    <a:gd name="T2" fmla="*/ 0 h 2"/>
                    <a:gd name="T3" fmla="*/ 2147483646 h 2"/>
                    <a:gd name="T4" fmla="*/ 0 60000 65536"/>
                    <a:gd name="T5" fmla="*/ 0 60000 65536"/>
                    <a:gd name="T6" fmla="*/ 0 60000 65536"/>
                    <a:gd name="T7" fmla="*/ 0 60000 65536"/>
                    <a:gd name="T8" fmla="*/ 0 h 2"/>
                    <a:gd name="T9" fmla="*/ 2 h 2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T8" r="0" b="T9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95B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6" name="Freeform 36"/>
                <p:cNvSpPr>
                  <a:spLocks/>
                </p:cNvSpPr>
                <p:nvPr/>
              </p:nvSpPr>
              <p:spPr bwMode="auto">
                <a:xfrm>
                  <a:off x="705530" y="3296448"/>
                  <a:ext cx="340295" cy="299130"/>
                </a:xfrm>
                <a:custGeom>
                  <a:avLst/>
                  <a:gdLst>
                    <a:gd name="T0" fmla="*/ 0 w 248"/>
                    <a:gd name="T1" fmla="*/ 0 h 218"/>
                    <a:gd name="T2" fmla="*/ 2147483646 w 248"/>
                    <a:gd name="T3" fmla="*/ 2147483646 h 218"/>
                    <a:gd name="T4" fmla="*/ 2147483646 w 248"/>
                    <a:gd name="T5" fmla="*/ 2147483646 h 218"/>
                    <a:gd name="T6" fmla="*/ 2147483646 w 248"/>
                    <a:gd name="T7" fmla="*/ 0 h 218"/>
                    <a:gd name="T8" fmla="*/ 0 w 248"/>
                    <a:gd name="T9" fmla="*/ 0 h 2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218"/>
                    <a:gd name="T17" fmla="*/ 248 w 248"/>
                    <a:gd name="T18" fmla="*/ 218 h 2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218">
                      <a:moveTo>
                        <a:pt x="0" y="0"/>
                      </a:moveTo>
                      <a:lnTo>
                        <a:pt x="168" y="218"/>
                      </a:lnTo>
                      <a:lnTo>
                        <a:pt x="248" y="218"/>
                      </a:lnTo>
                      <a:lnTo>
                        <a:pt x="20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F29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7" name="Freeform 37"/>
                <p:cNvSpPr>
                  <a:spLocks/>
                </p:cNvSpPr>
                <p:nvPr/>
              </p:nvSpPr>
              <p:spPr bwMode="auto">
                <a:xfrm>
                  <a:off x="1435518" y="2566460"/>
                  <a:ext cx="233267" cy="1029119"/>
                </a:xfrm>
                <a:custGeom>
                  <a:avLst/>
                  <a:gdLst>
                    <a:gd name="T0" fmla="*/ 2147483646 w 170"/>
                    <a:gd name="T1" fmla="*/ 2147483646 h 750"/>
                    <a:gd name="T2" fmla="*/ 0 w 170"/>
                    <a:gd name="T3" fmla="*/ 0 h 750"/>
                    <a:gd name="T4" fmla="*/ 0 w 170"/>
                    <a:gd name="T5" fmla="*/ 2147483646 h 750"/>
                    <a:gd name="T6" fmla="*/ 2147483646 w 170"/>
                    <a:gd name="T7" fmla="*/ 2147483646 h 750"/>
                    <a:gd name="T8" fmla="*/ 2147483646 w 170"/>
                    <a:gd name="T9" fmla="*/ 2147483646 h 750"/>
                    <a:gd name="T10" fmla="*/ 2147483646 w 170"/>
                    <a:gd name="T11" fmla="*/ 2147483646 h 75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0"/>
                    <a:gd name="T19" fmla="*/ 0 h 750"/>
                    <a:gd name="T20" fmla="*/ 170 w 170"/>
                    <a:gd name="T21" fmla="*/ 750 h 75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0" h="750">
                      <a:moveTo>
                        <a:pt x="170" y="217"/>
                      </a:move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170" y="750"/>
                      </a:lnTo>
                      <a:lnTo>
                        <a:pt x="170" y="748"/>
                      </a:lnTo>
                      <a:lnTo>
                        <a:pt x="170" y="217"/>
                      </a:lnTo>
                      <a:close/>
                    </a:path>
                  </a:pathLst>
                </a:custGeom>
                <a:solidFill>
                  <a:srgbClr val="E96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251" name="TextBox 160"/>
              <p:cNvSpPr txBox="1">
                <a:spLocks noChangeArrowheads="1"/>
              </p:cNvSpPr>
              <p:nvPr/>
            </p:nvSpPr>
            <p:spPr bwMode="auto">
              <a:xfrm>
                <a:off x="708198" y="2819349"/>
                <a:ext cx="726134" cy="738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ts val="1700"/>
                  </a:spcAft>
                  <a:buFontTx/>
                  <a:buNone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적외선 광과 전하결합소자 카메라를 이용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그 반사파로 모션 감지</a:t>
                </a:r>
                <a:endParaRPr lang="en-US" altLang="ko-KR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endParaRPr>
              </a:p>
            </p:txBody>
          </p:sp>
        </p:grpSp>
      </p:grp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443288" y="2686050"/>
            <a:ext cx="2439987" cy="1893888"/>
            <a:chOff x="2415239" y="2643758"/>
            <a:chExt cx="965999" cy="1928180"/>
          </a:xfrm>
        </p:grpSpPr>
        <p:sp>
          <p:nvSpPr>
            <p:cNvPr id="9238" name="Oval 7"/>
            <p:cNvSpPr>
              <a:spLocks noChangeArrowheads="1"/>
            </p:cNvSpPr>
            <p:nvPr/>
          </p:nvSpPr>
          <p:spPr bwMode="auto">
            <a:xfrm>
              <a:off x="2759889" y="3979686"/>
              <a:ext cx="86230" cy="231952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grpSp>
          <p:nvGrpSpPr>
            <p:cNvPr id="9239" name="Group 165"/>
            <p:cNvGrpSpPr>
              <a:grpSpLocks/>
            </p:cNvGrpSpPr>
            <p:nvPr/>
          </p:nvGrpSpPr>
          <p:grpSpPr bwMode="auto">
            <a:xfrm>
              <a:off x="2415239" y="2643758"/>
              <a:ext cx="965999" cy="1295317"/>
              <a:chOff x="2415239" y="2787774"/>
              <a:chExt cx="965999" cy="1295317"/>
            </a:xfrm>
          </p:grpSpPr>
          <p:grpSp>
            <p:nvGrpSpPr>
              <p:cNvPr id="9241" name="Group 149"/>
              <p:cNvGrpSpPr>
                <a:grpSpLocks/>
              </p:cNvGrpSpPr>
              <p:nvPr/>
            </p:nvGrpSpPr>
            <p:grpSpPr bwMode="auto">
              <a:xfrm>
                <a:off x="2415239" y="2787774"/>
                <a:ext cx="965999" cy="1295317"/>
                <a:chOff x="2415239" y="2053272"/>
                <a:chExt cx="965999" cy="1363925"/>
              </a:xfrm>
            </p:grpSpPr>
            <p:sp>
              <p:nvSpPr>
                <p:cNvPr id="9243" name="Freeform 45"/>
                <p:cNvSpPr>
                  <a:spLocks/>
                </p:cNvSpPr>
                <p:nvPr/>
              </p:nvSpPr>
              <p:spPr bwMode="auto">
                <a:xfrm>
                  <a:off x="2415239" y="2053272"/>
                  <a:ext cx="729988" cy="1363925"/>
                </a:xfrm>
                <a:custGeom>
                  <a:avLst/>
                  <a:gdLst>
                    <a:gd name="T0" fmla="*/ 2147483646 w 532"/>
                    <a:gd name="T1" fmla="*/ 2147483646 h 994"/>
                    <a:gd name="T2" fmla="*/ 2147483646 w 532"/>
                    <a:gd name="T3" fmla="*/ 0 h 994"/>
                    <a:gd name="T4" fmla="*/ 0 w 532"/>
                    <a:gd name="T5" fmla="*/ 0 h 994"/>
                    <a:gd name="T6" fmla="*/ 0 w 532"/>
                    <a:gd name="T7" fmla="*/ 0 h 994"/>
                    <a:gd name="T8" fmla="*/ 0 w 532"/>
                    <a:gd name="T9" fmla="*/ 2147483646 h 994"/>
                    <a:gd name="T10" fmla="*/ 2147483646 w 532"/>
                    <a:gd name="T11" fmla="*/ 2147483646 h 994"/>
                    <a:gd name="T12" fmla="*/ 2147483646 w 532"/>
                    <a:gd name="T13" fmla="*/ 2147483646 h 994"/>
                    <a:gd name="T14" fmla="*/ 2147483646 w 532"/>
                    <a:gd name="T15" fmla="*/ 2147483646 h 994"/>
                    <a:gd name="T16" fmla="*/ 2147483646 w 532"/>
                    <a:gd name="T17" fmla="*/ 2147483646 h 994"/>
                    <a:gd name="T18" fmla="*/ 2147483646 w 532"/>
                    <a:gd name="T19" fmla="*/ 2147483646 h 994"/>
                    <a:gd name="T20" fmla="*/ 2147483646 w 532"/>
                    <a:gd name="T21" fmla="*/ 2147483646 h 99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32"/>
                    <a:gd name="T34" fmla="*/ 0 h 994"/>
                    <a:gd name="T35" fmla="*/ 532 w 532"/>
                    <a:gd name="T36" fmla="*/ 994 h 99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32" h="994">
                      <a:moveTo>
                        <a:pt x="532" y="532"/>
                      </a:moveTo>
                      <a:lnTo>
                        <a:pt x="532" y="0"/>
                      </a:ln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199" y="532"/>
                      </a:lnTo>
                      <a:lnTo>
                        <a:pt x="234" y="748"/>
                      </a:lnTo>
                      <a:lnTo>
                        <a:pt x="277" y="994"/>
                      </a:lnTo>
                      <a:lnTo>
                        <a:pt x="317" y="748"/>
                      </a:lnTo>
                      <a:lnTo>
                        <a:pt x="355" y="532"/>
                      </a:lnTo>
                      <a:lnTo>
                        <a:pt x="532" y="532"/>
                      </a:lnTo>
                      <a:close/>
                    </a:path>
                  </a:pathLst>
                </a:custGeom>
                <a:solidFill>
                  <a:srgbClr val="FCB9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44" name="Freeform 46"/>
                <p:cNvSpPr>
                  <a:spLocks/>
                </p:cNvSpPr>
                <p:nvPr/>
              </p:nvSpPr>
              <p:spPr bwMode="auto">
                <a:xfrm>
                  <a:off x="2415239" y="2783261"/>
                  <a:ext cx="321085" cy="296386"/>
                </a:xfrm>
                <a:custGeom>
                  <a:avLst/>
                  <a:gdLst>
                    <a:gd name="T0" fmla="*/ 0 w 234"/>
                    <a:gd name="T1" fmla="*/ 0 h 216"/>
                    <a:gd name="T2" fmla="*/ 2147483646 w 234"/>
                    <a:gd name="T3" fmla="*/ 2147483646 h 216"/>
                    <a:gd name="T4" fmla="*/ 2147483646 w 234"/>
                    <a:gd name="T5" fmla="*/ 2147483646 h 216"/>
                    <a:gd name="T6" fmla="*/ 2147483646 w 234"/>
                    <a:gd name="T7" fmla="*/ 0 h 216"/>
                    <a:gd name="T8" fmla="*/ 0 w 234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4"/>
                    <a:gd name="T16" fmla="*/ 0 h 216"/>
                    <a:gd name="T17" fmla="*/ 234 w 234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4" h="216">
                      <a:moveTo>
                        <a:pt x="0" y="0"/>
                      </a:moveTo>
                      <a:lnTo>
                        <a:pt x="170" y="216"/>
                      </a:lnTo>
                      <a:lnTo>
                        <a:pt x="234" y="216"/>
                      </a:lnTo>
                      <a:lnTo>
                        <a:pt x="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298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45" name="Rectangle 47"/>
                <p:cNvSpPr>
                  <a:spLocks noChangeArrowheads="1"/>
                </p:cNvSpPr>
                <p:nvPr/>
              </p:nvSpPr>
              <p:spPr bwMode="auto">
                <a:xfrm>
                  <a:off x="3379866" y="3079647"/>
                  <a:ext cx="1372" cy="1372"/>
                </a:xfrm>
                <a:prstGeom prst="rect">
                  <a:avLst/>
                </a:pr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8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246" name="Freeform 48"/>
                <p:cNvSpPr>
                  <a:spLocks/>
                </p:cNvSpPr>
                <p:nvPr/>
              </p:nvSpPr>
              <p:spPr bwMode="auto">
                <a:xfrm>
                  <a:off x="2850213" y="2783261"/>
                  <a:ext cx="529653" cy="296386"/>
                </a:xfrm>
                <a:custGeom>
                  <a:avLst/>
                  <a:gdLst>
                    <a:gd name="T0" fmla="*/ 2147483646 w 386"/>
                    <a:gd name="T1" fmla="*/ 0 h 216"/>
                    <a:gd name="T2" fmla="*/ 0 w 386"/>
                    <a:gd name="T3" fmla="*/ 2147483646 h 216"/>
                    <a:gd name="T4" fmla="*/ 2147483646 w 386"/>
                    <a:gd name="T5" fmla="*/ 2147483646 h 216"/>
                    <a:gd name="T6" fmla="*/ 2147483646 w 386"/>
                    <a:gd name="T7" fmla="*/ 0 h 216"/>
                    <a:gd name="T8" fmla="*/ 2147483646 w 386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6"/>
                    <a:gd name="T16" fmla="*/ 0 h 216"/>
                    <a:gd name="T17" fmla="*/ 386 w 386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6" h="216">
                      <a:moveTo>
                        <a:pt x="38" y="0"/>
                      </a:moveTo>
                      <a:lnTo>
                        <a:pt x="0" y="216"/>
                      </a:lnTo>
                      <a:lnTo>
                        <a:pt x="386" y="216"/>
                      </a:lnTo>
                      <a:lnTo>
                        <a:pt x="215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E298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47" name="Freeform 49"/>
                <p:cNvSpPr>
                  <a:spLocks/>
                </p:cNvSpPr>
                <p:nvPr/>
              </p:nvSpPr>
              <p:spPr bwMode="auto">
                <a:xfrm>
                  <a:off x="3145227" y="2053272"/>
                  <a:ext cx="234639" cy="1026374"/>
                </a:xfrm>
                <a:custGeom>
                  <a:avLst/>
                  <a:gdLst>
                    <a:gd name="T0" fmla="*/ 2147483646 w 171"/>
                    <a:gd name="T1" fmla="*/ 2147483646 h 748"/>
                    <a:gd name="T2" fmla="*/ 0 w 171"/>
                    <a:gd name="T3" fmla="*/ 0 h 748"/>
                    <a:gd name="T4" fmla="*/ 0 w 171"/>
                    <a:gd name="T5" fmla="*/ 2147483646 h 748"/>
                    <a:gd name="T6" fmla="*/ 2147483646 w 171"/>
                    <a:gd name="T7" fmla="*/ 2147483646 h 748"/>
                    <a:gd name="T8" fmla="*/ 2147483646 w 171"/>
                    <a:gd name="T9" fmla="*/ 2147483646 h 748"/>
                    <a:gd name="T10" fmla="*/ 2147483646 w 171"/>
                    <a:gd name="T11" fmla="*/ 2147483646 h 74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1"/>
                    <a:gd name="T19" fmla="*/ 0 h 748"/>
                    <a:gd name="T20" fmla="*/ 171 w 171"/>
                    <a:gd name="T21" fmla="*/ 748 h 74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1" h="748">
                      <a:moveTo>
                        <a:pt x="171" y="215"/>
                      </a:move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171" y="748"/>
                      </a:lnTo>
                      <a:lnTo>
                        <a:pt x="171" y="215"/>
                      </a:lnTo>
                      <a:close/>
                    </a:path>
                  </a:pathLst>
                </a:custGeom>
                <a:solidFill>
                  <a:srgbClr val="FDD3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242" name="TextBox 157"/>
              <p:cNvSpPr txBox="1">
                <a:spLocks noChangeArrowheads="1"/>
              </p:cNvSpPr>
              <p:nvPr/>
            </p:nvSpPr>
            <p:spPr bwMode="auto">
              <a:xfrm>
                <a:off x="2437825" y="2818493"/>
                <a:ext cx="720364" cy="738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ts val="1700"/>
                  </a:spcAft>
                  <a:buFontTx/>
                  <a:buNone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적외선 카메라가 영상을 받아들여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 X,Y,Z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축 결정</a:t>
                </a:r>
                <a:endParaRPr lang="en-US" altLang="ko-KR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9240" name="TextBox 167"/>
            <p:cNvSpPr txBox="1">
              <a:spLocks noChangeArrowheads="1"/>
            </p:cNvSpPr>
            <p:nvPr/>
          </p:nvSpPr>
          <p:spPr bwMode="auto">
            <a:xfrm>
              <a:off x="2650911" y="4264134"/>
              <a:ext cx="594828" cy="30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rgbClr val="595959"/>
                  </a:solidFill>
                  <a:latin typeface="Roboto Condensed" pitchFamily="2" charset="0"/>
                  <a:ea typeface="굴림" panose="020B0600000101010101" pitchFamily="50" charset="-127"/>
                </a:rPr>
                <a:t>축 결정</a:t>
              </a:r>
              <a:endParaRPr lang="bg-BG" altLang="ko-KR" sz="1400">
                <a:solidFill>
                  <a:srgbClr val="595959"/>
                </a:solidFill>
                <a:latin typeface="Roboto Condensed" pitchFamily="2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5776913" y="2581275"/>
            <a:ext cx="3317875" cy="2111375"/>
            <a:chOff x="7011684" y="2682178"/>
            <a:chExt cx="1017053" cy="1723324"/>
          </a:xfrm>
        </p:grpSpPr>
        <p:grpSp>
          <p:nvGrpSpPr>
            <p:cNvPr id="9229" name="Group 162"/>
            <p:cNvGrpSpPr>
              <a:grpSpLocks/>
            </p:cNvGrpSpPr>
            <p:nvPr/>
          </p:nvGrpSpPr>
          <p:grpSpPr bwMode="auto">
            <a:xfrm>
              <a:off x="7011684" y="2682178"/>
              <a:ext cx="1017053" cy="1256897"/>
              <a:chOff x="7011684" y="2826194"/>
              <a:chExt cx="1017053" cy="1256897"/>
            </a:xfrm>
          </p:grpSpPr>
          <p:grpSp>
            <p:nvGrpSpPr>
              <p:cNvPr id="9231" name="Group 152"/>
              <p:cNvGrpSpPr>
                <a:grpSpLocks/>
              </p:cNvGrpSpPr>
              <p:nvPr/>
            </p:nvGrpSpPr>
            <p:grpSpPr bwMode="auto">
              <a:xfrm>
                <a:off x="7062738" y="2826194"/>
                <a:ext cx="965999" cy="1256897"/>
                <a:chOff x="7062738" y="681114"/>
                <a:chExt cx="965999" cy="1365297"/>
              </a:xfrm>
            </p:grpSpPr>
            <p:sp>
              <p:nvSpPr>
                <p:cNvPr id="9233" name="Freeform 82"/>
                <p:cNvSpPr>
                  <a:spLocks/>
                </p:cNvSpPr>
                <p:nvPr/>
              </p:nvSpPr>
              <p:spPr bwMode="auto">
                <a:xfrm>
                  <a:off x="7062738" y="681114"/>
                  <a:ext cx="731360" cy="1365297"/>
                </a:xfrm>
                <a:custGeom>
                  <a:avLst/>
                  <a:gdLst>
                    <a:gd name="T0" fmla="*/ 2147483646 w 533"/>
                    <a:gd name="T1" fmla="*/ 2147483646 h 995"/>
                    <a:gd name="T2" fmla="*/ 2147483646 w 533"/>
                    <a:gd name="T3" fmla="*/ 0 h 995"/>
                    <a:gd name="T4" fmla="*/ 0 w 533"/>
                    <a:gd name="T5" fmla="*/ 0 h 995"/>
                    <a:gd name="T6" fmla="*/ 0 w 533"/>
                    <a:gd name="T7" fmla="*/ 0 h 995"/>
                    <a:gd name="T8" fmla="*/ 0 w 533"/>
                    <a:gd name="T9" fmla="*/ 2147483646 h 995"/>
                    <a:gd name="T10" fmla="*/ 2147483646 w 533"/>
                    <a:gd name="T11" fmla="*/ 2147483646 h 995"/>
                    <a:gd name="T12" fmla="*/ 2147483646 w 533"/>
                    <a:gd name="T13" fmla="*/ 2147483646 h 995"/>
                    <a:gd name="T14" fmla="*/ 2147483646 w 533"/>
                    <a:gd name="T15" fmla="*/ 2147483646 h 995"/>
                    <a:gd name="T16" fmla="*/ 2147483646 w 533"/>
                    <a:gd name="T17" fmla="*/ 2147483646 h 995"/>
                    <a:gd name="T18" fmla="*/ 2147483646 w 533"/>
                    <a:gd name="T19" fmla="*/ 2147483646 h 995"/>
                    <a:gd name="T20" fmla="*/ 2147483646 w 533"/>
                    <a:gd name="T21" fmla="*/ 2147483646 h 99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33"/>
                    <a:gd name="T34" fmla="*/ 0 h 995"/>
                    <a:gd name="T35" fmla="*/ 533 w 533"/>
                    <a:gd name="T36" fmla="*/ 995 h 99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33" h="995">
                      <a:moveTo>
                        <a:pt x="533" y="533"/>
                      </a:moveTo>
                      <a:lnTo>
                        <a:pt x="533" y="0"/>
                      </a:lnTo>
                      <a:lnTo>
                        <a:pt x="0" y="0"/>
                      </a:lnTo>
                      <a:lnTo>
                        <a:pt x="0" y="533"/>
                      </a:lnTo>
                      <a:lnTo>
                        <a:pt x="199" y="533"/>
                      </a:lnTo>
                      <a:lnTo>
                        <a:pt x="235" y="749"/>
                      </a:lnTo>
                      <a:lnTo>
                        <a:pt x="277" y="995"/>
                      </a:lnTo>
                      <a:lnTo>
                        <a:pt x="317" y="749"/>
                      </a:lnTo>
                      <a:lnTo>
                        <a:pt x="355" y="533"/>
                      </a:lnTo>
                      <a:lnTo>
                        <a:pt x="533" y="533"/>
                      </a:lnTo>
                      <a:close/>
                    </a:path>
                  </a:pathLst>
                </a:custGeom>
                <a:solidFill>
                  <a:srgbClr val="C7D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34" name="Freeform 83"/>
                <p:cNvSpPr>
                  <a:spLocks/>
                </p:cNvSpPr>
                <p:nvPr/>
              </p:nvSpPr>
              <p:spPr bwMode="auto">
                <a:xfrm>
                  <a:off x="7497712" y="1412475"/>
                  <a:ext cx="529653" cy="296386"/>
                </a:xfrm>
                <a:custGeom>
                  <a:avLst/>
                  <a:gdLst>
                    <a:gd name="T0" fmla="*/ 2147483646 w 386"/>
                    <a:gd name="T1" fmla="*/ 0 h 216"/>
                    <a:gd name="T2" fmla="*/ 0 w 386"/>
                    <a:gd name="T3" fmla="*/ 2147483646 h 216"/>
                    <a:gd name="T4" fmla="*/ 2147483646 w 386"/>
                    <a:gd name="T5" fmla="*/ 2147483646 h 216"/>
                    <a:gd name="T6" fmla="*/ 2147483646 w 386"/>
                    <a:gd name="T7" fmla="*/ 0 h 216"/>
                    <a:gd name="T8" fmla="*/ 2147483646 w 386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6"/>
                    <a:gd name="T16" fmla="*/ 0 h 216"/>
                    <a:gd name="T17" fmla="*/ 386 w 386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6" h="216">
                      <a:moveTo>
                        <a:pt x="38" y="0"/>
                      </a:moveTo>
                      <a:lnTo>
                        <a:pt x="0" y="216"/>
                      </a:lnTo>
                      <a:lnTo>
                        <a:pt x="386" y="216"/>
                      </a:lnTo>
                      <a:lnTo>
                        <a:pt x="216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35" name="Rectangle 84"/>
                <p:cNvSpPr>
                  <a:spLocks noChangeArrowheads="1"/>
                </p:cNvSpPr>
                <p:nvPr/>
              </p:nvSpPr>
              <p:spPr bwMode="auto">
                <a:xfrm>
                  <a:off x="8027365" y="1708861"/>
                  <a:ext cx="1372" cy="1372"/>
                </a:xfrm>
                <a:prstGeom prst="rect">
                  <a:avLst/>
                </a:pr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8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236" name="Freeform 85"/>
                <p:cNvSpPr>
                  <a:spLocks/>
                </p:cNvSpPr>
                <p:nvPr/>
              </p:nvSpPr>
              <p:spPr bwMode="auto">
                <a:xfrm>
                  <a:off x="7062738" y="1412475"/>
                  <a:ext cx="322457" cy="296386"/>
                </a:xfrm>
                <a:custGeom>
                  <a:avLst/>
                  <a:gdLst>
                    <a:gd name="T0" fmla="*/ 0 w 235"/>
                    <a:gd name="T1" fmla="*/ 0 h 216"/>
                    <a:gd name="T2" fmla="*/ 2147483646 w 235"/>
                    <a:gd name="T3" fmla="*/ 2147483646 h 216"/>
                    <a:gd name="T4" fmla="*/ 2147483646 w 235"/>
                    <a:gd name="T5" fmla="*/ 2147483646 h 216"/>
                    <a:gd name="T6" fmla="*/ 2147483646 w 235"/>
                    <a:gd name="T7" fmla="*/ 0 h 216"/>
                    <a:gd name="T8" fmla="*/ 0 w 235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5"/>
                    <a:gd name="T16" fmla="*/ 0 h 216"/>
                    <a:gd name="T17" fmla="*/ 235 w 235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5" h="216">
                      <a:moveTo>
                        <a:pt x="0" y="0"/>
                      </a:moveTo>
                      <a:lnTo>
                        <a:pt x="171" y="216"/>
                      </a:lnTo>
                      <a:lnTo>
                        <a:pt x="235" y="216"/>
                      </a:lnTo>
                      <a:lnTo>
                        <a:pt x="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37" name="Freeform 86"/>
                <p:cNvSpPr>
                  <a:spLocks/>
                </p:cNvSpPr>
                <p:nvPr/>
              </p:nvSpPr>
              <p:spPr bwMode="auto">
                <a:xfrm>
                  <a:off x="7794099" y="681114"/>
                  <a:ext cx="233267" cy="1027746"/>
                </a:xfrm>
                <a:custGeom>
                  <a:avLst/>
                  <a:gdLst>
                    <a:gd name="T0" fmla="*/ 2147483646 w 170"/>
                    <a:gd name="T1" fmla="*/ 2147483646 h 749"/>
                    <a:gd name="T2" fmla="*/ 0 w 170"/>
                    <a:gd name="T3" fmla="*/ 0 h 749"/>
                    <a:gd name="T4" fmla="*/ 0 w 170"/>
                    <a:gd name="T5" fmla="*/ 2147483646 h 749"/>
                    <a:gd name="T6" fmla="*/ 2147483646 w 170"/>
                    <a:gd name="T7" fmla="*/ 2147483646 h 749"/>
                    <a:gd name="T8" fmla="*/ 2147483646 w 170"/>
                    <a:gd name="T9" fmla="*/ 2147483646 h 749"/>
                    <a:gd name="T10" fmla="*/ 2147483646 w 170"/>
                    <a:gd name="T11" fmla="*/ 2147483646 h 74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0"/>
                    <a:gd name="T19" fmla="*/ 0 h 749"/>
                    <a:gd name="T20" fmla="*/ 170 w 170"/>
                    <a:gd name="T21" fmla="*/ 749 h 74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0" h="749">
                      <a:moveTo>
                        <a:pt x="170" y="216"/>
                      </a:moveTo>
                      <a:lnTo>
                        <a:pt x="0" y="0"/>
                      </a:lnTo>
                      <a:lnTo>
                        <a:pt x="0" y="533"/>
                      </a:lnTo>
                      <a:lnTo>
                        <a:pt x="170" y="749"/>
                      </a:lnTo>
                      <a:lnTo>
                        <a:pt x="170" y="216"/>
                      </a:lnTo>
                      <a:close/>
                    </a:path>
                  </a:pathLst>
                </a:custGeom>
                <a:solidFill>
                  <a:srgbClr val="C5DC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232" name="TextBox 159"/>
              <p:cNvSpPr txBox="1">
                <a:spLocks noChangeArrowheads="1"/>
              </p:cNvSpPr>
              <p:nvPr/>
            </p:nvSpPr>
            <p:spPr bwMode="auto">
              <a:xfrm>
                <a:off x="7011684" y="2892732"/>
                <a:ext cx="997052" cy="602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ts val="1700"/>
                  </a:spcAft>
                  <a:buFontTx/>
                  <a:buNone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화면상의 특정 점을 추출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이 점이 움직이는 궤도를 연속 추적한 뒤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, 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추적된 점들을 분석해 움직임을 인식 </a:t>
                </a:r>
                <a:endParaRPr lang="en-US" altLang="ko-KR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9230" name="TextBox 171"/>
            <p:cNvSpPr txBox="1">
              <a:spLocks noChangeArrowheads="1"/>
            </p:cNvSpPr>
            <p:nvPr/>
          </p:nvSpPr>
          <p:spPr bwMode="auto">
            <a:xfrm>
              <a:off x="7324740" y="4097489"/>
              <a:ext cx="594216" cy="30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rgbClr val="595959"/>
                  </a:solidFill>
                  <a:latin typeface="Roboto Condensed" pitchFamily="2" charset="0"/>
                </a:rPr>
                <a:t>궤적 추적</a:t>
              </a:r>
              <a:endParaRPr lang="bg-BG" altLang="ko-KR" sz="1400">
                <a:solidFill>
                  <a:srgbClr val="595959"/>
                </a:solidFill>
                <a:latin typeface="Roboto Condensed" pitchFamily="2" charset="0"/>
              </a:endParaRPr>
            </a:p>
          </p:txBody>
        </p:sp>
      </p:grpSp>
      <p:grpSp>
        <p:nvGrpSpPr>
          <p:cNvPr id="9224" name="Group 56"/>
          <p:cNvGrpSpPr>
            <a:grpSpLocks/>
          </p:cNvGrpSpPr>
          <p:nvPr/>
        </p:nvGrpSpPr>
        <p:grpSpPr bwMode="auto">
          <a:xfrm>
            <a:off x="269875" y="411163"/>
            <a:ext cx="8466138" cy="647700"/>
            <a:chOff x="270223" y="411510"/>
            <a:chExt cx="8466002" cy="646943"/>
          </a:xfrm>
        </p:grpSpPr>
        <p:sp>
          <p:nvSpPr>
            <p:cNvPr id="9227" name="TextBox 59"/>
            <p:cNvSpPr txBox="1">
              <a:spLocks noChangeArrowheads="1"/>
            </p:cNvSpPr>
            <p:nvPr/>
          </p:nvSpPr>
          <p:spPr bwMode="auto">
            <a:xfrm>
              <a:off x="270223" y="411510"/>
              <a:ext cx="6818203" cy="646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600" b="1">
                  <a:solidFill>
                    <a:srgbClr val="7F7F7F"/>
                  </a:solidFill>
                  <a:latin typeface="Roboto Condensed" pitchFamily="2" charset="0"/>
                  <a:ea typeface="굴림" panose="020B0600000101010101" pitchFamily="50" charset="-127"/>
                </a:rPr>
                <a:t>Leap motion</a:t>
              </a:r>
              <a:r>
                <a:rPr lang="ko-KR" altLang="en-US" sz="3600" b="1">
                  <a:solidFill>
                    <a:srgbClr val="7F7F7F"/>
                  </a:solidFill>
                  <a:latin typeface="Roboto Condensed" pitchFamily="2" charset="0"/>
                  <a:ea typeface="굴림" panose="020B0600000101010101" pitchFamily="50" charset="-127"/>
                </a:rPr>
                <a:t>의 원리</a:t>
              </a:r>
              <a:endParaRPr lang="en-US" altLang="ko-KR" sz="360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endParaRPr>
            </a:p>
          </p:txBody>
        </p:sp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BEB25AD6-8717-4397-BAC7-348D370E0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34" y="1039425"/>
              <a:ext cx="8365991" cy="0"/>
            </a:xfrm>
            <a:prstGeom prst="line">
              <a:avLst/>
            </a:prstGeom>
            <a:noFill/>
            <a:ln w="3175" cap="flat" cmpd="sng">
              <a:solidFill>
                <a:schemeClr val="bg2">
                  <a:lumMod val="75000"/>
                </a:schemeClr>
              </a:solidFill>
              <a:prstDash val="sysDot"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5600"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ea typeface="ＭＳ Ｐゴシック" charset="0"/>
                <a:cs typeface="+mn-cs"/>
                <a:sym typeface="Gill Sans" charset="0"/>
              </a:endParaRPr>
            </a:p>
          </p:txBody>
        </p:sp>
      </p:grpSp>
      <p:sp>
        <p:nvSpPr>
          <p:cNvPr id="9225" name="Oval 7"/>
          <p:cNvSpPr>
            <a:spLocks noChangeArrowheads="1"/>
          </p:cNvSpPr>
          <p:nvPr/>
        </p:nvSpPr>
        <p:spPr bwMode="auto">
          <a:xfrm>
            <a:off x="7054850" y="4048125"/>
            <a:ext cx="242888" cy="231775"/>
          </a:xfrm>
          <a:prstGeom prst="ellipse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Calibri" panose="020F0502020204030204" pitchFamily="34" charset="0"/>
            </a:endParaRPr>
          </a:p>
        </p:txBody>
      </p:sp>
      <p:sp>
        <p:nvSpPr>
          <p:cNvPr id="9226" name="Oval 7"/>
          <p:cNvSpPr>
            <a:spLocks noChangeArrowheads="1"/>
          </p:cNvSpPr>
          <p:nvPr/>
        </p:nvSpPr>
        <p:spPr bwMode="auto">
          <a:xfrm>
            <a:off x="1411288" y="4021138"/>
            <a:ext cx="242887" cy="231775"/>
          </a:xfrm>
          <a:prstGeom prst="ellipse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5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13"/>
          <p:cNvGrpSpPr>
            <a:grpSpLocks/>
          </p:cNvGrpSpPr>
          <p:nvPr/>
        </p:nvGrpSpPr>
        <p:grpSpPr bwMode="auto">
          <a:xfrm>
            <a:off x="790575" y="458788"/>
            <a:ext cx="7777163" cy="920750"/>
            <a:chOff x="417761" y="521618"/>
            <a:chExt cx="4943555" cy="9199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842059-91DC-4E3E-9319-964BE0BA30CE}"/>
                </a:ext>
              </a:extLst>
            </p:cNvPr>
            <p:cNvSpPr txBox="1"/>
            <p:nvPr/>
          </p:nvSpPr>
          <p:spPr>
            <a:xfrm>
              <a:off x="417761" y="521618"/>
              <a:ext cx="4509644" cy="521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 sz="28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Leap motion</a:t>
              </a:r>
              <a:r>
                <a:rPr lang="ko-KR" altLang="en-US" sz="28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을 이용한 악기구현의 장점</a:t>
              </a:r>
              <a:endParaRPr lang="en-US" altLang="ko-KR" sz="2800" dirty="0">
                <a:solidFill>
                  <a:srgbClr val="7F7F7F"/>
                </a:solidFill>
                <a:latin typeface="Roboto Condensed Light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0E57C4-C5E3-4C64-882D-6002E482FBB2}"/>
                </a:ext>
              </a:extLst>
            </p:cNvPr>
            <p:cNvSpPr txBox="1"/>
            <p:nvPr/>
          </p:nvSpPr>
          <p:spPr>
            <a:xfrm>
              <a:off x="417761" y="1133889"/>
              <a:ext cx="4943555" cy="3077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14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많은 모션 인식 장치들이 있는데 왜 </a:t>
              </a:r>
              <a:r>
                <a:rPr lang="ko-KR" altLang="en-US" sz="1400" dirty="0" err="1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립</a:t>
              </a:r>
              <a:r>
                <a:rPr lang="ko-KR" altLang="en-US" sz="14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 모션인가</a:t>
              </a:r>
              <a:r>
                <a:rPr lang="en-US" altLang="ko-KR" sz="14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?</a:t>
              </a:r>
            </a:p>
          </p:txBody>
        </p:sp>
      </p:grpSp>
      <p:sp>
        <p:nvSpPr>
          <p:cNvPr id="17" name="Line 8">
            <a:extLst>
              <a:ext uri="{FF2B5EF4-FFF2-40B4-BE49-F238E27FC236}">
                <a16:creationId xmlns:a16="http://schemas.microsoft.com/office/drawing/2014/main" id="{A10A2D3A-055A-4901-B0C7-573ECDC2D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1039813"/>
            <a:ext cx="7556500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874713" y="1708150"/>
            <a:ext cx="2241550" cy="2304158"/>
            <a:chOff x="874981" y="1707654"/>
            <a:chExt cx="1767442" cy="2304469"/>
          </a:xfrm>
        </p:grpSpPr>
        <p:sp>
          <p:nvSpPr>
            <p:cNvPr id="47" name="AutoShape 12">
              <a:extLst>
                <a:ext uri="{FF2B5EF4-FFF2-40B4-BE49-F238E27FC236}">
                  <a16:creationId xmlns:a16="http://schemas.microsoft.com/office/drawing/2014/main" id="{8C8A9261-E2B9-443E-9996-D52067BCF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829" y="1707654"/>
              <a:ext cx="194018" cy="193701"/>
            </a:xfrm>
            <a:custGeom>
              <a:avLst/>
              <a:gdLst>
                <a:gd name="T0" fmla="*/ 240506 w 21376"/>
                <a:gd name="T1" fmla="*/ 240507 h 21600"/>
                <a:gd name="T2" fmla="*/ 240506 w 21376"/>
                <a:gd name="T3" fmla="*/ 240507 h 21600"/>
                <a:gd name="T4" fmla="*/ 240506 w 21376"/>
                <a:gd name="T5" fmla="*/ 240507 h 21600"/>
                <a:gd name="T6" fmla="*/ 240506 w 21376"/>
                <a:gd name="T7" fmla="*/ 2405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6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600"/>
                    <a:pt x="19455" y="21600"/>
                  </a:cubicBezTo>
                  <a:lnTo>
                    <a:pt x="1928" y="21600"/>
                  </a:lnTo>
                  <a:cubicBezTo>
                    <a:pt x="1585" y="21600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rgbClr val="E94D3C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49" name="AutoShape 14">
              <a:extLst>
                <a:ext uri="{FF2B5EF4-FFF2-40B4-BE49-F238E27FC236}">
                  <a16:creationId xmlns:a16="http://schemas.microsoft.com/office/drawing/2014/main" id="{F7D1EE8D-C03E-4671-9A81-7890B0BDA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81" y="1968039"/>
              <a:ext cx="1767442" cy="388990"/>
            </a:xfrm>
            <a:custGeom>
              <a:avLst/>
              <a:gdLst>
                <a:gd name="T0" fmla="*/ 2200275 w 21600"/>
                <a:gd name="T1" fmla="*/ 484188 h 21600"/>
                <a:gd name="T2" fmla="*/ 2200275 w 21600"/>
                <a:gd name="T3" fmla="*/ 484188 h 21600"/>
                <a:gd name="T4" fmla="*/ 2200275 w 21600"/>
                <a:gd name="T5" fmla="*/ 484188 h 21600"/>
                <a:gd name="T6" fmla="*/ 2200275 w 21600"/>
                <a:gd name="T7" fmla="*/ 484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40" y="0"/>
                  </a:moveTo>
                  <a:lnTo>
                    <a:pt x="9637" y="4975"/>
                  </a:lnTo>
                  <a:lnTo>
                    <a:pt x="1180" y="4975"/>
                  </a:lnTo>
                  <a:cubicBezTo>
                    <a:pt x="528" y="4975"/>
                    <a:pt x="0" y="7377"/>
                    <a:pt x="0" y="10339"/>
                  </a:cubicBezTo>
                  <a:lnTo>
                    <a:pt x="0" y="16235"/>
                  </a:lnTo>
                  <a:cubicBezTo>
                    <a:pt x="0" y="19197"/>
                    <a:pt x="528" y="21599"/>
                    <a:pt x="1180" y="21599"/>
                  </a:cubicBezTo>
                  <a:lnTo>
                    <a:pt x="20419" y="21599"/>
                  </a:lnTo>
                  <a:cubicBezTo>
                    <a:pt x="21071" y="21599"/>
                    <a:pt x="21599" y="19197"/>
                    <a:pt x="21599" y="16235"/>
                  </a:cubicBezTo>
                  <a:lnTo>
                    <a:pt x="21599" y="10339"/>
                  </a:lnTo>
                  <a:cubicBezTo>
                    <a:pt x="21599" y="7377"/>
                    <a:pt x="21071" y="4975"/>
                    <a:pt x="20419" y="4975"/>
                  </a:cubicBezTo>
                  <a:lnTo>
                    <a:pt x="11845" y="4975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E94D3C"/>
            </a:solidFill>
            <a:ln w="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F840E1-BDD4-4136-BBC5-677024E8ABBE}"/>
                </a:ext>
              </a:extLst>
            </p:cNvPr>
            <p:cNvSpPr txBox="1"/>
            <p:nvPr/>
          </p:nvSpPr>
          <p:spPr>
            <a:xfrm>
              <a:off x="874981" y="2626941"/>
              <a:ext cx="1767442" cy="138518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초당 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290</a:t>
              </a:r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프레임으로 인지</a:t>
              </a:r>
              <a:endParaRPr lang="en-US" altLang="ko-KR" sz="1400" dirty="0">
                <a:latin typeface="Roboto Condensed Light" pitchFamily="2" charset="0"/>
                <a:ea typeface="굴림" panose="020B0600000101010101" pitchFamily="50" charset="-127"/>
              </a:endParaRPr>
            </a:p>
            <a:p>
              <a:pPr algn="ctr" eaLnBrk="1" hangingPunct="1"/>
              <a:r>
                <a:rPr lang="ko-KR" altLang="en-US" sz="1400" dirty="0" err="1">
                  <a:latin typeface="Roboto Condensed Light" pitchFamily="2" charset="0"/>
                  <a:ea typeface="굴림" panose="020B0600000101010101" pitchFamily="50" charset="-127"/>
                </a:rPr>
                <a:t>시차없이</a:t>
              </a:r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0.01mm </a:t>
              </a:r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움직임까지 감지 및 입력이 가능</a:t>
              </a:r>
              <a:endParaRPr lang="en-US" altLang="ko-KR" sz="1400" dirty="0">
                <a:latin typeface="Roboto Condensed Light" pitchFamily="2" charset="0"/>
                <a:ea typeface="굴림" panose="020B0600000101010101" pitchFamily="50" charset="-127"/>
              </a:endParaRPr>
            </a:p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월등한 인식능력을 갖춰 악기 연주에 적합</a:t>
              </a:r>
              <a:endParaRPr lang="en-US" altLang="ko-KR" sz="1400" dirty="0">
                <a:latin typeface="Roboto Condensed Light" pitchFamily="2" charset="0"/>
              </a:endParaRPr>
            </a:p>
          </p:txBody>
        </p:sp>
        <p:sp>
          <p:nvSpPr>
            <p:cNvPr id="10258" name="TextBox 56"/>
            <p:cNvSpPr txBox="1">
              <a:spLocks noChangeArrowheads="1"/>
            </p:cNvSpPr>
            <p:nvPr/>
          </p:nvSpPr>
          <p:spPr bwMode="auto">
            <a:xfrm>
              <a:off x="874982" y="2067694"/>
              <a:ext cx="1767441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인식능력</a:t>
              </a:r>
              <a:endParaRPr lang="en-US" altLang="ko-KR" sz="1400" dirty="0">
                <a:solidFill>
                  <a:schemeClr val="bg1"/>
                </a:solidFill>
                <a:latin typeface="Roboto Condensed" pitchFamily="2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673475" y="1708150"/>
            <a:ext cx="2257425" cy="1873250"/>
            <a:chOff x="2782057" y="1707654"/>
            <a:chExt cx="1780206" cy="1873952"/>
          </a:xfrm>
        </p:grpSpPr>
        <p:sp>
          <p:nvSpPr>
            <p:cNvPr id="48" name="AutoShape 13">
              <a:extLst>
                <a:ext uri="{FF2B5EF4-FFF2-40B4-BE49-F238E27FC236}">
                  <a16:creationId xmlns:a16="http://schemas.microsoft.com/office/drawing/2014/main" id="{5571D0B9-4C2F-4945-9A2E-585D3D1E3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756" y="1707654"/>
              <a:ext cx="194045" cy="193748"/>
            </a:xfrm>
            <a:custGeom>
              <a:avLst/>
              <a:gdLst>
                <a:gd name="T0" fmla="*/ 240495 w 21591"/>
                <a:gd name="T1" fmla="*/ 241625 h 21498"/>
                <a:gd name="T2" fmla="*/ 240495 w 21591"/>
                <a:gd name="T3" fmla="*/ 241625 h 21498"/>
                <a:gd name="T4" fmla="*/ 240495 w 21591"/>
                <a:gd name="T5" fmla="*/ 241625 h 21498"/>
                <a:gd name="T6" fmla="*/ 240495 w 21591"/>
                <a:gd name="T7" fmla="*/ 241625 h 214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1" h="21498">
                  <a:moveTo>
                    <a:pt x="14059" y="6524"/>
                  </a:moveTo>
                  <a:cubicBezTo>
                    <a:pt x="13645" y="6524"/>
                    <a:pt x="13256" y="6670"/>
                    <a:pt x="12887" y="6962"/>
                  </a:cubicBezTo>
                  <a:cubicBezTo>
                    <a:pt x="12520" y="7257"/>
                    <a:pt x="12155" y="7651"/>
                    <a:pt x="11798" y="8138"/>
                  </a:cubicBezTo>
                  <a:cubicBezTo>
                    <a:pt x="11441" y="8626"/>
                    <a:pt x="11081" y="9183"/>
                    <a:pt x="10726" y="9814"/>
                  </a:cubicBezTo>
                  <a:cubicBezTo>
                    <a:pt x="10371" y="10444"/>
                    <a:pt x="10017" y="11093"/>
                    <a:pt x="9664" y="11764"/>
                  </a:cubicBezTo>
                  <a:cubicBezTo>
                    <a:pt x="9234" y="12584"/>
                    <a:pt x="8793" y="13393"/>
                    <a:pt x="8336" y="14196"/>
                  </a:cubicBezTo>
                  <a:cubicBezTo>
                    <a:pt x="7876" y="14996"/>
                    <a:pt x="7384" y="15717"/>
                    <a:pt x="6858" y="16356"/>
                  </a:cubicBezTo>
                  <a:cubicBezTo>
                    <a:pt x="6329" y="16995"/>
                    <a:pt x="5752" y="17509"/>
                    <a:pt x="5118" y="17897"/>
                  </a:cubicBezTo>
                  <a:cubicBezTo>
                    <a:pt x="4484" y="18289"/>
                    <a:pt x="3787" y="18487"/>
                    <a:pt x="3021" y="18487"/>
                  </a:cubicBezTo>
                  <a:lnTo>
                    <a:pt x="457" y="18487"/>
                  </a:lnTo>
                  <a:cubicBezTo>
                    <a:pt x="332" y="18487"/>
                    <a:pt x="225" y="18432"/>
                    <a:pt x="134" y="18324"/>
                  </a:cubicBezTo>
                  <a:cubicBezTo>
                    <a:pt x="44" y="18219"/>
                    <a:pt x="0" y="18090"/>
                    <a:pt x="0" y="17941"/>
                  </a:cubicBezTo>
                  <a:lnTo>
                    <a:pt x="0" y="15790"/>
                  </a:lnTo>
                  <a:cubicBezTo>
                    <a:pt x="0" y="15638"/>
                    <a:pt x="44" y="15512"/>
                    <a:pt x="134" y="15410"/>
                  </a:cubicBezTo>
                  <a:cubicBezTo>
                    <a:pt x="225" y="15311"/>
                    <a:pt x="332" y="15255"/>
                    <a:pt x="457" y="15255"/>
                  </a:cubicBezTo>
                  <a:lnTo>
                    <a:pt x="3021" y="15255"/>
                  </a:lnTo>
                  <a:cubicBezTo>
                    <a:pt x="3420" y="15255"/>
                    <a:pt x="3809" y="15112"/>
                    <a:pt x="4188" y="14823"/>
                  </a:cubicBezTo>
                  <a:cubicBezTo>
                    <a:pt x="4568" y="14537"/>
                    <a:pt x="4932" y="14149"/>
                    <a:pt x="5285" y="13664"/>
                  </a:cubicBezTo>
                  <a:cubicBezTo>
                    <a:pt x="5637" y="13180"/>
                    <a:pt x="5984" y="12622"/>
                    <a:pt x="6339" y="11995"/>
                  </a:cubicBezTo>
                  <a:cubicBezTo>
                    <a:pt x="6691" y="11367"/>
                    <a:pt x="7041" y="10716"/>
                    <a:pt x="7394" y="10044"/>
                  </a:cubicBezTo>
                  <a:cubicBezTo>
                    <a:pt x="7822" y="9224"/>
                    <a:pt x="8270" y="8407"/>
                    <a:pt x="8734" y="7598"/>
                  </a:cubicBezTo>
                  <a:cubicBezTo>
                    <a:pt x="9199" y="6789"/>
                    <a:pt x="9696" y="6063"/>
                    <a:pt x="10222" y="5420"/>
                  </a:cubicBezTo>
                  <a:cubicBezTo>
                    <a:pt x="10748" y="4775"/>
                    <a:pt x="11323" y="4261"/>
                    <a:pt x="11949" y="3876"/>
                  </a:cubicBezTo>
                  <a:cubicBezTo>
                    <a:pt x="12573" y="3488"/>
                    <a:pt x="13276" y="3292"/>
                    <a:pt x="14056" y="3292"/>
                  </a:cubicBezTo>
                  <a:lnTo>
                    <a:pt x="16434" y="3292"/>
                  </a:lnTo>
                  <a:lnTo>
                    <a:pt x="16434" y="711"/>
                  </a:lnTo>
                  <a:cubicBezTo>
                    <a:pt x="16434" y="329"/>
                    <a:pt x="16530" y="101"/>
                    <a:pt x="16721" y="22"/>
                  </a:cubicBezTo>
                  <a:cubicBezTo>
                    <a:pt x="16914" y="-50"/>
                    <a:pt x="17146" y="49"/>
                    <a:pt x="17418" y="317"/>
                  </a:cubicBezTo>
                  <a:lnTo>
                    <a:pt x="21330" y="4203"/>
                  </a:lnTo>
                  <a:cubicBezTo>
                    <a:pt x="21511" y="4372"/>
                    <a:pt x="21597" y="4582"/>
                    <a:pt x="21587" y="4834"/>
                  </a:cubicBezTo>
                  <a:cubicBezTo>
                    <a:pt x="21587" y="5102"/>
                    <a:pt x="21502" y="5321"/>
                    <a:pt x="21330" y="5487"/>
                  </a:cubicBezTo>
                  <a:lnTo>
                    <a:pt x="17418" y="9361"/>
                  </a:lnTo>
                  <a:cubicBezTo>
                    <a:pt x="17146" y="9630"/>
                    <a:pt x="16914" y="9726"/>
                    <a:pt x="16721" y="9644"/>
                  </a:cubicBezTo>
                  <a:cubicBezTo>
                    <a:pt x="16530" y="9569"/>
                    <a:pt x="16434" y="9338"/>
                    <a:pt x="16434" y="8956"/>
                  </a:cubicBezTo>
                  <a:lnTo>
                    <a:pt x="16434" y="6524"/>
                  </a:lnTo>
                  <a:lnTo>
                    <a:pt x="14059" y="6524"/>
                  </a:lnTo>
                  <a:close/>
                  <a:moveTo>
                    <a:pt x="462" y="6495"/>
                  </a:moveTo>
                  <a:cubicBezTo>
                    <a:pt x="337" y="6495"/>
                    <a:pt x="229" y="6448"/>
                    <a:pt x="139" y="6349"/>
                  </a:cubicBezTo>
                  <a:cubicBezTo>
                    <a:pt x="48" y="6250"/>
                    <a:pt x="4" y="6127"/>
                    <a:pt x="4" y="5978"/>
                  </a:cubicBezTo>
                  <a:lnTo>
                    <a:pt x="4" y="3823"/>
                  </a:lnTo>
                  <a:cubicBezTo>
                    <a:pt x="4" y="3462"/>
                    <a:pt x="156" y="3286"/>
                    <a:pt x="462" y="3292"/>
                  </a:cubicBezTo>
                  <a:lnTo>
                    <a:pt x="3026" y="3292"/>
                  </a:lnTo>
                  <a:cubicBezTo>
                    <a:pt x="3560" y="3292"/>
                    <a:pt x="4054" y="3388"/>
                    <a:pt x="4514" y="3572"/>
                  </a:cubicBezTo>
                  <a:cubicBezTo>
                    <a:pt x="4974" y="3762"/>
                    <a:pt x="5409" y="4022"/>
                    <a:pt x="5820" y="4358"/>
                  </a:cubicBezTo>
                  <a:cubicBezTo>
                    <a:pt x="6229" y="4691"/>
                    <a:pt x="6608" y="5085"/>
                    <a:pt x="6963" y="5531"/>
                  </a:cubicBezTo>
                  <a:cubicBezTo>
                    <a:pt x="7318" y="5978"/>
                    <a:pt x="7655" y="6463"/>
                    <a:pt x="7993" y="6982"/>
                  </a:cubicBezTo>
                  <a:cubicBezTo>
                    <a:pt x="7518" y="7823"/>
                    <a:pt x="7058" y="8652"/>
                    <a:pt x="6620" y="9472"/>
                  </a:cubicBezTo>
                  <a:cubicBezTo>
                    <a:pt x="6589" y="9548"/>
                    <a:pt x="6557" y="9610"/>
                    <a:pt x="6515" y="9668"/>
                  </a:cubicBezTo>
                  <a:cubicBezTo>
                    <a:pt x="6476" y="9726"/>
                    <a:pt x="6442" y="9793"/>
                    <a:pt x="6410" y="9875"/>
                  </a:cubicBezTo>
                  <a:cubicBezTo>
                    <a:pt x="5862" y="8926"/>
                    <a:pt x="5319" y="8127"/>
                    <a:pt x="4776" y="7473"/>
                  </a:cubicBezTo>
                  <a:cubicBezTo>
                    <a:pt x="4232" y="6822"/>
                    <a:pt x="3650" y="6495"/>
                    <a:pt x="3024" y="6495"/>
                  </a:cubicBezTo>
                  <a:lnTo>
                    <a:pt x="462" y="6495"/>
                  </a:lnTo>
                  <a:close/>
                  <a:moveTo>
                    <a:pt x="21333" y="15997"/>
                  </a:moveTo>
                  <a:cubicBezTo>
                    <a:pt x="21514" y="16166"/>
                    <a:pt x="21600" y="16385"/>
                    <a:pt x="21590" y="16657"/>
                  </a:cubicBezTo>
                  <a:cubicBezTo>
                    <a:pt x="21590" y="16908"/>
                    <a:pt x="21504" y="17115"/>
                    <a:pt x="21333" y="17284"/>
                  </a:cubicBezTo>
                  <a:lnTo>
                    <a:pt x="17420" y="21182"/>
                  </a:lnTo>
                  <a:cubicBezTo>
                    <a:pt x="17149" y="21453"/>
                    <a:pt x="16916" y="21550"/>
                    <a:pt x="16723" y="21471"/>
                  </a:cubicBezTo>
                  <a:cubicBezTo>
                    <a:pt x="16532" y="21392"/>
                    <a:pt x="16437" y="21161"/>
                    <a:pt x="16437" y="20779"/>
                  </a:cubicBezTo>
                  <a:lnTo>
                    <a:pt x="16437" y="18432"/>
                  </a:lnTo>
                  <a:lnTo>
                    <a:pt x="14059" y="18432"/>
                  </a:lnTo>
                  <a:cubicBezTo>
                    <a:pt x="13528" y="18432"/>
                    <a:pt x="13031" y="18335"/>
                    <a:pt x="12573" y="18143"/>
                  </a:cubicBezTo>
                  <a:cubicBezTo>
                    <a:pt x="12113" y="17953"/>
                    <a:pt x="11680" y="17690"/>
                    <a:pt x="11279" y="17354"/>
                  </a:cubicBezTo>
                  <a:cubicBezTo>
                    <a:pt x="10878" y="17019"/>
                    <a:pt x="10496" y="16628"/>
                    <a:pt x="10136" y="16181"/>
                  </a:cubicBezTo>
                  <a:cubicBezTo>
                    <a:pt x="9779" y="15731"/>
                    <a:pt x="9439" y="15253"/>
                    <a:pt x="9119" y="14739"/>
                  </a:cubicBezTo>
                  <a:cubicBezTo>
                    <a:pt x="9344" y="14359"/>
                    <a:pt x="9566" y="13962"/>
                    <a:pt x="9779" y="13551"/>
                  </a:cubicBezTo>
                  <a:cubicBezTo>
                    <a:pt x="9994" y="13142"/>
                    <a:pt x="10217" y="12739"/>
                    <a:pt x="10442" y="12336"/>
                  </a:cubicBezTo>
                  <a:cubicBezTo>
                    <a:pt x="10474" y="12246"/>
                    <a:pt x="10513" y="12164"/>
                    <a:pt x="10560" y="12091"/>
                  </a:cubicBezTo>
                  <a:cubicBezTo>
                    <a:pt x="10609" y="12024"/>
                    <a:pt x="10645" y="11939"/>
                    <a:pt x="10680" y="11846"/>
                  </a:cubicBezTo>
                  <a:cubicBezTo>
                    <a:pt x="11225" y="12797"/>
                    <a:pt x="11768" y="13591"/>
                    <a:pt x="12314" y="14231"/>
                  </a:cubicBezTo>
                  <a:cubicBezTo>
                    <a:pt x="12855" y="14867"/>
                    <a:pt x="13440" y="15188"/>
                    <a:pt x="14063" y="15188"/>
                  </a:cubicBezTo>
                  <a:lnTo>
                    <a:pt x="16442" y="15188"/>
                  </a:lnTo>
                  <a:lnTo>
                    <a:pt x="16442" y="12532"/>
                  </a:lnTo>
                  <a:cubicBezTo>
                    <a:pt x="16442" y="12152"/>
                    <a:pt x="16537" y="11922"/>
                    <a:pt x="16728" y="11846"/>
                  </a:cubicBezTo>
                  <a:cubicBezTo>
                    <a:pt x="16921" y="11773"/>
                    <a:pt x="17154" y="11866"/>
                    <a:pt x="17425" y="12126"/>
                  </a:cubicBezTo>
                  <a:lnTo>
                    <a:pt x="21333" y="15997"/>
                  </a:lnTo>
                  <a:close/>
                </a:path>
              </a:pathLst>
            </a:custGeom>
            <a:solidFill>
              <a:srgbClr val="F79421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0" name="AutoShape 15">
              <a:extLst>
                <a:ext uri="{FF2B5EF4-FFF2-40B4-BE49-F238E27FC236}">
                  <a16:creationId xmlns:a16="http://schemas.microsoft.com/office/drawing/2014/main" id="{D5784813-9F97-438E-842F-91F363FB8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057" y="1968102"/>
              <a:ext cx="1767687" cy="389084"/>
            </a:xfrm>
            <a:custGeom>
              <a:avLst/>
              <a:gdLst>
                <a:gd name="T0" fmla="*/ 2200275 w 21600"/>
                <a:gd name="T1" fmla="*/ 484188 h 21600"/>
                <a:gd name="T2" fmla="*/ 2200275 w 21600"/>
                <a:gd name="T3" fmla="*/ 484188 h 21600"/>
                <a:gd name="T4" fmla="*/ 2200275 w 21600"/>
                <a:gd name="T5" fmla="*/ 484188 h 21600"/>
                <a:gd name="T6" fmla="*/ 2200275 w 21600"/>
                <a:gd name="T7" fmla="*/ 484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40" y="0"/>
                  </a:moveTo>
                  <a:lnTo>
                    <a:pt x="9637" y="4975"/>
                  </a:lnTo>
                  <a:lnTo>
                    <a:pt x="1180" y="4975"/>
                  </a:lnTo>
                  <a:cubicBezTo>
                    <a:pt x="528" y="4975"/>
                    <a:pt x="0" y="7377"/>
                    <a:pt x="0" y="10339"/>
                  </a:cubicBezTo>
                  <a:lnTo>
                    <a:pt x="0" y="16235"/>
                  </a:lnTo>
                  <a:cubicBezTo>
                    <a:pt x="0" y="19197"/>
                    <a:pt x="528" y="21599"/>
                    <a:pt x="1180" y="21599"/>
                  </a:cubicBezTo>
                  <a:lnTo>
                    <a:pt x="20419" y="21599"/>
                  </a:lnTo>
                  <a:cubicBezTo>
                    <a:pt x="21071" y="21599"/>
                    <a:pt x="21599" y="19197"/>
                    <a:pt x="21599" y="16235"/>
                  </a:cubicBezTo>
                  <a:lnTo>
                    <a:pt x="21599" y="10339"/>
                  </a:lnTo>
                  <a:cubicBezTo>
                    <a:pt x="21599" y="7377"/>
                    <a:pt x="21071" y="4975"/>
                    <a:pt x="20419" y="4975"/>
                  </a:cubicBezTo>
                  <a:lnTo>
                    <a:pt x="11845" y="4975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F7942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46987F-360A-48C1-8F59-F37F5E2251AD}"/>
                </a:ext>
              </a:extLst>
            </p:cNvPr>
            <p:cNvSpPr txBox="1"/>
            <p:nvPr/>
          </p:nvSpPr>
          <p:spPr>
            <a:xfrm>
              <a:off x="2794576" y="2627161"/>
              <a:ext cx="1767687" cy="9544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적외선을 이용하므로 불빛이 없는 곳에서도 전혀 문제없이 모션을 인식 할 수 있습니다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.</a:t>
              </a:r>
            </a:p>
          </p:txBody>
        </p:sp>
        <p:sp>
          <p:nvSpPr>
            <p:cNvPr id="10254" name="TextBox 57"/>
            <p:cNvSpPr txBox="1">
              <a:spLocks noChangeArrowheads="1"/>
            </p:cNvSpPr>
            <p:nvPr/>
          </p:nvSpPr>
          <p:spPr bwMode="auto">
            <a:xfrm>
              <a:off x="2782057" y="2067694"/>
              <a:ext cx="1767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적외선</a:t>
              </a:r>
              <a:endParaRPr lang="en-US" altLang="ko-KR" sz="1400" dirty="0">
                <a:solidFill>
                  <a:schemeClr val="bg1"/>
                </a:solidFill>
                <a:latin typeface="Roboto Condensed" pitchFamily="2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483350" y="1728788"/>
            <a:ext cx="2241550" cy="2498725"/>
            <a:chOff x="4675108" y="1728695"/>
            <a:chExt cx="1786279" cy="2499476"/>
          </a:xfrm>
        </p:grpSpPr>
        <p:sp>
          <p:nvSpPr>
            <p:cNvPr id="45" name="AutoShape 10">
              <a:extLst>
                <a:ext uri="{FF2B5EF4-FFF2-40B4-BE49-F238E27FC236}">
                  <a16:creationId xmlns:a16="http://schemas.microsoft.com/office/drawing/2014/main" id="{51FD431F-909E-464F-9BC8-78DA4B835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3247" y="1728695"/>
              <a:ext cx="191025" cy="193733"/>
            </a:xfrm>
            <a:custGeom>
              <a:avLst/>
              <a:gdLst>
                <a:gd name="T0" fmla="*/ 239713 w 21600"/>
                <a:gd name="T1" fmla="*/ 240506 h 21600"/>
                <a:gd name="T2" fmla="*/ 239713 w 21600"/>
                <a:gd name="T3" fmla="*/ 240506 h 21600"/>
                <a:gd name="T4" fmla="*/ 239713 w 21600"/>
                <a:gd name="T5" fmla="*/ 240506 h 21600"/>
                <a:gd name="T6" fmla="*/ 239713 w 21600"/>
                <a:gd name="T7" fmla="*/ 24050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5738" y="0"/>
                  </a:moveTo>
                  <a:cubicBezTo>
                    <a:pt x="16640" y="0"/>
                    <a:pt x="17458" y="155"/>
                    <a:pt x="18184" y="471"/>
                  </a:cubicBezTo>
                  <a:cubicBezTo>
                    <a:pt x="18910" y="787"/>
                    <a:pt x="19526" y="1231"/>
                    <a:pt x="20035" y="1804"/>
                  </a:cubicBezTo>
                  <a:cubicBezTo>
                    <a:pt x="20543" y="2377"/>
                    <a:pt x="20928" y="3077"/>
                    <a:pt x="21199" y="3905"/>
                  </a:cubicBezTo>
                  <a:cubicBezTo>
                    <a:pt x="21464" y="4735"/>
                    <a:pt x="21599" y="5659"/>
                    <a:pt x="21599" y="6675"/>
                  </a:cubicBezTo>
                  <a:cubicBezTo>
                    <a:pt x="21599" y="7271"/>
                    <a:pt x="21527" y="7855"/>
                    <a:pt x="21377" y="8432"/>
                  </a:cubicBezTo>
                  <a:cubicBezTo>
                    <a:pt x="21226" y="9010"/>
                    <a:pt x="21026" y="9572"/>
                    <a:pt x="20766" y="10115"/>
                  </a:cubicBezTo>
                  <a:cubicBezTo>
                    <a:pt x="20505" y="10660"/>
                    <a:pt x="20210" y="11179"/>
                    <a:pt x="19872" y="11671"/>
                  </a:cubicBezTo>
                  <a:cubicBezTo>
                    <a:pt x="19539" y="12162"/>
                    <a:pt x="19188" y="12611"/>
                    <a:pt x="18830" y="13015"/>
                  </a:cubicBezTo>
                  <a:lnTo>
                    <a:pt x="11457" y="21289"/>
                  </a:lnTo>
                  <a:cubicBezTo>
                    <a:pt x="11276" y="21495"/>
                    <a:pt x="11056" y="21600"/>
                    <a:pt x="10798" y="21600"/>
                  </a:cubicBezTo>
                  <a:cubicBezTo>
                    <a:pt x="10553" y="21600"/>
                    <a:pt x="10323" y="21495"/>
                    <a:pt x="10117" y="21289"/>
                  </a:cubicBezTo>
                  <a:lnTo>
                    <a:pt x="2746" y="12989"/>
                  </a:lnTo>
                  <a:cubicBezTo>
                    <a:pt x="2386" y="12583"/>
                    <a:pt x="2038" y="12137"/>
                    <a:pt x="1702" y="11642"/>
                  </a:cubicBezTo>
                  <a:cubicBezTo>
                    <a:pt x="1367" y="11151"/>
                    <a:pt x="1074" y="10640"/>
                    <a:pt x="821" y="10103"/>
                  </a:cubicBezTo>
                  <a:cubicBezTo>
                    <a:pt x="568" y="9570"/>
                    <a:pt x="370" y="9005"/>
                    <a:pt x="222" y="8426"/>
                  </a:cubicBezTo>
                  <a:cubicBezTo>
                    <a:pt x="72" y="7844"/>
                    <a:pt x="0" y="7263"/>
                    <a:pt x="0" y="6675"/>
                  </a:cubicBezTo>
                  <a:cubicBezTo>
                    <a:pt x="0" y="5659"/>
                    <a:pt x="137" y="4732"/>
                    <a:pt x="408" y="3905"/>
                  </a:cubicBezTo>
                  <a:cubicBezTo>
                    <a:pt x="678" y="3078"/>
                    <a:pt x="1071" y="2377"/>
                    <a:pt x="1577" y="1804"/>
                  </a:cubicBezTo>
                  <a:cubicBezTo>
                    <a:pt x="2083" y="1231"/>
                    <a:pt x="2699" y="787"/>
                    <a:pt x="3417" y="471"/>
                  </a:cubicBezTo>
                  <a:cubicBezTo>
                    <a:pt x="4136" y="155"/>
                    <a:pt x="4942" y="0"/>
                    <a:pt x="5838" y="0"/>
                  </a:cubicBezTo>
                  <a:cubicBezTo>
                    <a:pt x="6306" y="0"/>
                    <a:pt x="6777" y="81"/>
                    <a:pt x="7238" y="248"/>
                  </a:cubicBezTo>
                  <a:cubicBezTo>
                    <a:pt x="7701" y="412"/>
                    <a:pt x="8142" y="635"/>
                    <a:pt x="8557" y="903"/>
                  </a:cubicBezTo>
                  <a:cubicBezTo>
                    <a:pt x="8973" y="1174"/>
                    <a:pt x="9369" y="1482"/>
                    <a:pt x="9744" y="1830"/>
                  </a:cubicBezTo>
                  <a:cubicBezTo>
                    <a:pt x="10122" y="2177"/>
                    <a:pt x="10470" y="2527"/>
                    <a:pt x="10798" y="2880"/>
                  </a:cubicBezTo>
                  <a:cubicBezTo>
                    <a:pt x="11109" y="2527"/>
                    <a:pt x="11457" y="2177"/>
                    <a:pt x="11842" y="1830"/>
                  </a:cubicBezTo>
                  <a:cubicBezTo>
                    <a:pt x="12225" y="1482"/>
                    <a:pt x="12626" y="1174"/>
                    <a:pt x="13047" y="903"/>
                  </a:cubicBezTo>
                  <a:cubicBezTo>
                    <a:pt x="13467" y="635"/>
                    <a:pt x="13903" y="412"/>
                    <a:pt x="14351" y="248"/>
                  </a:cubicBezTo>
                  <a:cubicBezTo>
                    <a:pt x="14804" y="84"/>
                    <a:pt x="15267" y="0"/>
                    <a:pt x="15738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2" name="AutoShape 17">
              <a:extLst>
                <a:ext uri="{FF2B5EF4-FFF2-40B4-BE49-F238E27FC236}">
                  <a16:creationId xmlns:a16="http://schemas.microsoft.com/office/drawing/2014/main" id="{4A1F0AA6-FDA8-4FF6-99EC-8CA3ABA7E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08" y="1968479"/>
              <a:ext cx="1767303" cy="389055"/>
            </a:xfrm>
            <a:custGeom>
              <a:avLst/>
              <a:gdLst>
                <a:gd name="T0" fmla="*/ 2200275 w 21600"/>
                <a:gd name="T1" fmla="*/ 484188 h 21600"/>
                <a:gd name="T2" fmla="*/ 2200275 w 21600"/>
                <a:gd name="T3" fmla="*/ 484188 h 21600"/>
                <a:gd name="T4" fmla="*/ 2200275 w 21600"/>
                <a:gd name="T5" fmla="*/ 484188 h 21600"/>
                <a:gd name="T6" fmla="*/ 2200275 w 21600"/>
                <a:gd name="T7" fmla="*/ 484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40" y="0"/>
                  </a:moveTo>
                  <a:lnTo>
                    <a:pt x="9637" y="4975"/>
                  </a:lnTo>
                  <a:lnTo>
                    <a:pt x="1180" y="4975"/>
                  </a:lnTo>
                  <a:cubicBezTo>
                    <a:pt x="528" y="4975"/>
                    <a:pt x="0" y="7377"/>
                    <a:pt x="0" y="10339"/>
                  </a:cubicBezTo>
                  <a:lnTo>
                    <a:pt x="0" y="16235"/>
                  </a:lnTo>
                  <a:cubicBezTo>
                    <a:pt x="0" y="19197"/>
                    <a:pt x="528" y="21599"/>
                    <a:pt x="1180" y="21599"/>
                  </a:cubicBezTo>
                  <a:lnTo>
                    <a:pt x="20419" y="21599"/>
                  </a:lnTo>
                  <a:cubicBezTo>
                    <a:pt x="21071" y="21599"/>
                    <a:pt x="21599" y="19197"/>
                    <a:pt x="21599" y="16235"/>
                  </a:cubicBezTo>
                  <a:lnTo>
                    <a:pt x="21599" y="10339"/>
                  </a:lnTo>
                  <a:cubicBezTo>
                    <a:pt x="21599" y="7377"/>
                    <a:pt x="21071" y="4975"/>
                    <a:pt x="20419" y="4975"/>
                  </a:cubicBezTo>
                  <a:lnTo>
                    <a:pt x="11845" y="4975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DF28D2-FD58-4F6A-881E-34C09D474091}"/>
                </a:ext>
              </a:extLst>
            </p:cNvPr>
            <p:cNvSpPr txBox="1"/>
            <p:nvPr/>
          </p:nvSpPr>
          <p:spPr>
            <a:xfrm>
              <a:off x="4694084" y="2627490"/>
              <a:ext cx="1767303" cy="16006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손 마디마디를 인식하므로 손을 흔들거나 위아래로 움직이고 구부리고 움켜쥐는 등의 여러 동작을 자유롭게 표현 인식 가능</a:t>
              </a:r>
              <a:endParaRPr lang="en-US" altLang="ko-KR" sz="1400" dirty="0">
                <a:latin typeface="Roboto Condensed Light" pitchFamily="2" charset="0"/>
              </a:endParaRPr>
            </a:p>
          </p:txBody>
        </p:sp>
        <p:sp>
          <p:nvSpPr>
            <p:cNvPr id="10250" name="TextBox 58"/>
            <p:cNvSpPr txBox="1">
              <a:spLocks noChangeArrowheads="1"/>
            </p:cNvSpPr>
            <p:nvPr/>
          </p:nvSpPr>
          <p:spPr bwMode="auto">
            <a:xfrm>
              <a:off x="4675108" y="2067694"/>
              <a:ext cx="1767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자유도</a:t>
              </a:r>
              <a:endParaRPr lang="en-US" altLang="ko-KR" sz="1400">
                <a:solidFill>
                  <a:schemeClr val="bg1"/>
                </a:solidFill>
                <a:latin typeface="Roboto Condensed" pitchFamily="2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04878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1707654"/>
            <a:ext cx="505301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5526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24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을 이용한 악기 연주 방법</a:t>
            </a:r>
            <a:endParaRPr lang="en-US" altLang="ko-KR" sz="24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4F919665-144A-4994-AAF3-342C69E79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525" y="873125"/>
            <a:ext cx="7556500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11269" name="TextBox 59"/>
          <p:cNvSpPr txBox="1">
            <a:spLocks noChangeArrowheads="1"/>
          </p:cNvSpPr>
          <p:nvPr/>
        </p:nvSpPr>
        <p:spPr bwMode="auto">
          <a:xfrm>
            <a:off x="269875" y="1052513"/>
            <a:ext cx="5526088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직접 스크린을 만지는 터치센서와 달리 모션 센서는 가상의 빈 공간 위를 움직인다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모션 센서의 인식 범위가 평면이 아닌 입체라는 특징을 이용한다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센서 앞부분은 포인터가 이동하는 </a:t>
            </a:r>
            <a:r>
              <a:rPr lang="ko-KR" altLang="en-US" sz="1600" dirty="0" err="1">
                <a:latin typeface="Roboto Condensed Light" pitchFamily="2" charset="0"/>
                <a:ea typeface="굴림" panose="020B0600000101010101" pitchFamily="50" charset="-127"/>
              </a:rPr>
              <a:t>호버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존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(Hover Zone)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      뒷부분은 터치 입력이 되는 터치 존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(Touch Zone)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 err="1">
                <a:latin typeface="Roboto Condensed Light" pitchFamily="2" charset="0"/>
                <a:ea typeface="굴림" panose="020B0600000101010101" pitchFamily="50" charset="-127"/>
              </a:rPr>
              <a:t>호버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존 안에서 원하는 곳에 손을 위치시키고  앞으로 누르면 터치가 되는 가상 터치 방식을 이용하여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악기를 연주 한다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6256" y="4470232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8614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"/>
          <p:cNvGrpSpPr>
            <a:grpSpLocks/>
          </p:cNvGrpSpPr>
          <p:nvPr/>
        </p:nvGrpSpPr>
        <p:grpSpPr bwMode="auto">
          <a:xfrm>
            <a:off x="3386138" y="735013"/>
            <a:ext cx="5578475" cy="3571875"/>
            <a:chOff x="3386013" y="735682"/>
            <a:chExt cx="5578475" cy="3571876"/>
          </a:xfrm>
        </p:grpSpPr>
        <p:sp>
          <p:nvSpPr>
            <p:cNvPr id="12294" name="Freeform 6"/>
            <p:cNvSpPr>
              <a:spLocks noEditPoints="1"/>
            </p:cNvSpPr>
            <p:nvPr/>
          </p:nvSpPr>
          <p:spPr bwMode="auto">
            <a:xfrm>
              <a:off x="3690813" y="735682"/>
              <a:ext cx="4911725" cy="3090863"/>
            </a:xfrm>
            <a:custGeom>
              <a:avLst/>
              <a:gdLst>
                <a:gd name="T0" fmla="*/ 2147483646 w 1724"/>
                <a:gd name="T1" fmla="*/ 2147483646 h 1087"/>
                <a:gd name="T2" fmla="*/ 2147483646 w 1724"/>
                <a:gd name="T3" fmla="*/ 2147483646 h 1087"/>
                <a:gd name="T4" fmla="*/ 2147483646 w 1724"/>
                <a:gd name="T5" fmla="*/ 0 h 1087"/>
                <a:gd name="T6" fmla="*/ 2147483646 w 1724"/>
                <a:gd name="T7" fmla="*/ 0 h 1087"/>
                <a:gd name="T8" fmla="*/ 0 w 1724"/>
                <a:gd name="T9" fmla="*/ 2147483646 h 1087"/>
                <a:gd name="T10" fmla="*/ 0 w 1724"/>
                <a:gd name="T11" fmla="*/ 2147483646 h 1087"/>
                <a:gd name="T12" fmla="*/ 2147483646 w 1724"/>
                <a:gd name="T13" fmla="*/ 2147483646 h 1087"/>
                <a:gd name="T14" fmla="*/ 2147483646 w 1724"/>
                <a:gd name="T15" fmla="*/ 2147483646 h 1087"/>
                <a:gd name="T16" fmla="*/ 2147483646 w 1724"/>
                <a:gd name="T17" fmla="*/ 2147483646 h 1087"/>
                <a:gd name="T18" fmla="*/ 2147483646 w 1724"/>
                <a:gd name="T19" fmla="*/ 2147483646 h 1087"/>
                <a:gd name="T20" fmla="*/ 2147483646 w 1724"/>
                <a:gd name="T21" fmla="*/ 2147483646 h 1087"/>
                <a:gd name="T22" fmla="*/ 2147483646 w 1724"/>
                <a:gd name="T23" fmla="*/ 2147483646 h 1087"/>
                <a:gd name="T24" fmla="*/ 2147483646 w 1724"/>
                <a:gd name="T25" fmla="*/ 2147483646 h 1087"/>
                <a:gd name="T26" fmla="*/ 2147483646 w 1724"/>
                <a:gd name="T27" fmla="*/ 2147483646 h 1087"/>
                <a:gd name="T28" fmla="*/ 2147483646 w 1724"/>
                <a:gd name="T29" fmla="*/ 2147483646 h 1087"/>
                <a:gd name="T30" fmla="*/ 2147483646 w 1724"/>
                <a:gd name="T31" fmla="*/ 2147483646 h 1087"/>
                <a:gd name="T32" fmla="*/ 2147483646 w 1724"/>
                <a:gd name="T33" fmla="*/ 2147483646 h 1087"/>
                <a:gd name="T34" fmla="*/ 2147483646 w 1724"/>
                <a:gd name="T35" fmla="*/ 2147483646 h 1087"/>
                <a:gd name="T36" fmla="*/ 2147483646 w 1724"/>
                <a:gd name="T37" fmla="*/ 2147483646 h 1087"/>
                <a:gd name="T38" fmla="*/ 2147483646 w 1724"/>
                <a:gd name="T39" fmla="*/ 2147483646 h 1087"/>
                <a:gd name="T40" fmla="*/ 2147483646 w 1724"/>
                <a:gd name="T41" fmla="*/ 2147483646 h 1087"/>
                <a:gd name="T42" fmla="*/ 2147483646 w 1724"/>
                <a:gd name="T43" fmla="*/ 2147483646 h 1087"/>
                <a:gd name="T44" fmla="*/ 2147483646 w 1724"/>
                <a:gd name="T45" fmla="*/ 2147483646 h 10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24"/>
                <a:gd name="T70" fmla="*/ 0 h 1087"/>
                <a:gd name="T71" fmla="*/ 1724 w 1724"/>
                <a:gd name="T72" fmla="*/ 1087 h 10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24" h="1087">
                  <a:moveTo>
                    <a:pt x="1724" y="1041"/>
                  </a:moveTo>
                  <a:cubicBezTo>
                    <a:pt x="1724" y="46"/>
                    <a:pt x="1724" y="46"/>
                    <a:pt x="1724" y="46"/>
                  </a:cubicBezTo>
                  <a:cubicBezTo>
                    <a:pt x="1724" y="21"/>
                    <a:pt x="1703" y="0"/>
                    <a:pt x="167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0" y="1066"/>
                    <a:pt x="21" y="1087"/>
                    <a:pt x="46" y="1087"/>
                  </a:cubicBezTo>
                  <a:cubicBezTo>
                    <a:pt x="1677" y="1087"/>
                    <a:pt x="1677" y="1087"/>
                    <a:pt x="1677" y="1087"/>
                  </a:cubicBezTo>
                  <a:cubicBezTo>
                    <a:pt x="1703" y="1087"/>
                    <a:pt x="1724" y="1066"/>
                    <a:pt x="1724" y="1041"/>
                  </a:cubicBezTo>
                  <a:close/>
                  <a:moveTo>
                    <a:pt x="966" y="52"/>
                  </a:moveTo>
                  <a:cubicBezTo>
                    <a:pt x="966" y="61"/>
                    <a:pt x="958" y="69"/>
                    <a:pt x="949" y="69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67" y="69"/>
                    <a:pt x="759" y="61"/>
                    <a:pt x="759" y="52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35"/>
                    <a:pt x="767" y="28"/>
                    <a:pt x="776" y="28"/>
                  </a:cubicBezTo>
                  <a:cubicBezTo>
                    <a:pt x="949" y="28"/>
                    <a:pt x="949" y="28"/>
                    <a:pt x="949" y="28"/>
                  </a:cubicBezTo>
                  <a:cubicBezTo>
                    <a:pt x="958" y="28"/>
                    <a:pt x="966" y="35"/>
                    <a:pt x="966" y="45"/>
                  </a:cubicBezTo>
                  <a:lnTo>
                    <a:pt x="966" y="52"/>
                  </a:lnTo>
                  <a:close/>
                  <a:moveTo>
                    <a:pt x="1652" y="1014"/>
                  </a:moveTo>
                  <a:cubicBezTo>
                    <a:pt x="71" y="1014"/>
                    <a:pt x="71" y="1014"/>
                    <a:pt x="71" y="101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1652" y="91"/>
                    <a:pt x="1652" y="91"/>
                    <a:pt x="1652" y="91"/>
                  </a:cubicBezTo>
                  <a:lnTo>
                    <a:pt x="1652" y="1014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95" name="Oval 7"/>
            <p:cNvSpPr>
              <a:spLocks noChangeArrowheads="1"/>
            </p:cNvSpPr>
            <p:nvPr/>
          </p:nvSpPr>
          <p:spPr bwMode="auto">
            <a:xfrm>
              <a:off x="6068888" y="4040857"/>
              <a:ext cx="152400" cy="149225"/>
            </a:xfrm>
            <a:prstGeom prst="ellipse">
              <a:avLst/>
            </a:pr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12296" name="Freeform 8"/>
            <p:cNvSpPr>
              <a:spLocks/>
            </p:cNvSpPr>
            <p:nvPr/>
          </p:nvSpPr>
          <p:spPr bwMode="auto">
            <a:xfrm>
              <a:off x="3386013" y="3909095"/>
              <a:ext cx="5578475" cy="114300"/>
            </a:xfrm>
            <a:custGeom>
              <a:avLst/>
              <a:gdLst>
                <a:gd name="T0" fmla="*/ 0 w 1958"/>
                <a:gd name="T1" fmla="*/ 0 h 40"/>
                <a:gd name="T2" fmla="*/ 0 w 1958"/>
                <a:gd name="T3" fmla="*/ 2147483646 h 40"/>
                <a:gd name="T4" fmla="*/ 2147483646 w 1958"/>
                <a:gd name="T5" fmla="*/ 2147483646 h 40"/>
                <a:gd name="T6" fmla="*/ 2147483646 w 1958"/>
                <a:gd name="T7" fmla="*/ 2147483646 h 40"/>
                <a:gd name="T8" fmla="*/ 2147483646 w 1958"/>
                <a:gd name="T9" fmla="*/ 2147483646 h 40"/>
                <a:gd name="T10" fmla="*/ 2147483646 w 1958"/>
                <a:gd name="T11" fmla="*/ 2147483646 h 40"/>
                <a:gd name="T12" fmla="*/ 2147483646 w 1958"/>
                <a:gd name="T13" fmla="*/ 0 h 40"/>
                <a:gd name="T14" fmla="*/ 0 w 1958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58"/>
                <a:gd name="T25" fmla="*/ 0 h 40"/>
                <a:gd name="T26" fmla="*/ 1958 w 195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58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922" y="40"/>
                    <a:pt x="922" y="40"/>
                    <a:pt x="922" y="40"/>
                  </a:cubicBezTo>
                  <a:cubicBezTo>
                    <a:pt x="931" y="40"/>
                    <a:pt x="948" y="12"/>
                    <a:pt x="969" y="12"/>
                  </a:cubicBezTo>
                  <a:cubicBezTo>
                    <a:pt x="989" y="12"/>
                    <a:pt x="1007" y="40"/>
                    <a:pt x="1016" y="40"/>
                  </a:cubicBezTo>
                  <a:cubicBezTo>
                    <a:pt x="1958" y="40"/>
                    <a:pt x="1958" y="40"/>
                    <a:pt x="1958" y="40"/>
                  </a:cubicBezTo>
                  <a:cubicBezTo>
                    <a:pt x="1958" y="0"/>
                    <a:pt x="1958" y="0"/>
                    <a:pt x="19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97" name="Freeform 9"/>
            <p:cNvSpPr>
              <a:spLocks/>
            </p:cNvSpPr>
            <p:nvPr/>
          </p:nvSpPr>
          <p:spPr bwMode="auto">
            <a:xfrm>
              <a:off x="3389188" y="4080545"/>
              <a:ext cx="5564188" cy="227013"/>
            </a:xfrm>
            <a:custGeom>
              <a:avLst/>
              <a:gdLst>
                <a:gd name="T0" fmla="*/ 2147483646 w 1953"/>
                <a:gd name="T1" fmla="*/ 0 h 80"/>
                <a:gd name="T2" fmla="*/ 2147483646 w 1953"/>
                <a:gd name="T3" fmla="*/ 2147483646 h 80"/>
                <a:gd name="T4" fmla="*/ 2147483646 w 1953"/>
                <a:gd name="T5" fmla="*/ 2147483646 h 80"/>
                <a:gd name="T6" fmla="*/ 2147483646 w 1953"/>
                <a:gd name="T7" fmla="*/ 2147483646 h 80"/>
                <a:gd name="T8" fmla="*/ 2147483646 w 1953"/>
                <a:gd name="T9" fmla="*/ 0 h 80"/>
                <a:gd name="T10" fmla="*/ 0 w 1953"/>
                <a:gd name="T11" fmla="*/ 0 h 80"/>
                <a:gd name="T12" fmla="*/ 2147483646 w 1953"/>
                <a:gd name="T13" fmla="*/ 2147483646 h 80"/>
                <a:gd name="T14" fmla="*/ 2147483646 w 1953"/>
                <a:gd name="T15" fmla="*/ 2147483646 h 80"/>
                <a:gd name="T16" fmla="*/ 2147483646 w 1953"/>
                <a:gd name="T17" fmla="*/ 0 h 80"/>
                <a:gd name="T18" fmla="*/ 2147483646 w 1953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53"/>
                <a:gd name="T31" fmla="*/ 0 h 80"/>
                <a:gd name="T32" fmla="*/ 1953 w 195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53" h="80">
                  <a:moveTo>
                    <a:pt x="1021" y="0"/>
                  </a:moveTo>
                  <a:cubicBezTo>
                    <a:pt x="1022" y="0"/>
                    <a:pt x="1022" y="7"/>
                    <a:pt x="1022" y="10"/>
                  </a:cubicBezTo>
                  <a:cubicBezTo>
                    <a:pt x="1022" y="40"/>
                    <a:pt x="998" y="66"/>
                    <a:pt x="968" y="66"/>
                  </a:cubicBezTo>
                  <a:cubicBezTo>
                    <a:pt x="938" y="66"/>
                    <a:pt x="913" y="39"/>
                    <a:pt x="913" y="9"/>
                  </a:cubicBezTo>
                  <a:cubicBezTo>
                    <a:pt x="913" y="7"/>
                    <a:pt x="914" y="0"/>
                    <a:pt x="9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0"/>
                    <a:pt x="38" y="80"/>
                    <a:pt x="80" y="80"/>
                  </a:cubicBezTo>
                  <a:cubicBezTo>
                    <a:pt x="1873" y="80"/>
                    <a:pt x="1873" y="80"/>
                    <a:pt x="1873" y="80"/>
                  </a:cubicBezTo>
                  <a:cubicBezTo>
                    <a:pt x="1915" y="80"/>
                    <a:pt x="1950" y="40"/>
                    <a:pt x="1953" y="0"/>
                  </a:cubicBezTo>
                  <a:lnTo>
                    <a:pt x="1021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455E3C-A48E-4ECC-895B-E9F350415798}"/>
              </a:ext>
            </a:extLst>
          </p:cNvPr>
          <p:cNvSpPr txBox="1"/>
          <p:nvPr/>
        </p:nvSpPr>
        <p:spPr>
          <a:xfrm>
            <a:off x="303212" y="3568700"/>
            <a:ext cx="2868613" cy="738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Leap motion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이용하여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latin typeface="Roboto Condensed Light" pitchFamily="2" charset="0"/>
              </a:rPr>
              <a:t>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Unity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상에 사용자의 양 손 띄우기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(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별도의 편집 없는 기본 엔진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2293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3116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 기술영상 </a:t>
            </a: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(1)</a:t>
            </a:r>
            <a:endParaRPr lang="en-US" altLang="ko-KR" sz="36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pic>
        <p:nvPicPr>
          <p:cNvPr id="2" name="[video]unity 환경위에 손 띄우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1920" y="985331"/>
            <a:ext cx="4608512" cy="26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4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2855913" y="555625"/>
            <a:ext cx="6288087" cy="3690938"/>
            <a:chOff x="3386013" y="735682"/>
            <a:chExt cx="5578475" cy="3571876"/>
          </a:xfrm>
        </p:grpSpPr>
        <p:sp>
          <p:nvSpPr>
            <p:cNvPr id="13318" name="Freeform 6"/>
            <p:cNvSpPr>
              <a:spLocks noEditPoints="1"/>
            </p:cNvSpPr>
            <p:nvPr/>
          </p:nvSpPr>
          <p:spPr bwMode="auto">
            <a:xfrm>
              <a:off x="3690813" y="735682"/>
              <a:ext cx="4911725" cy="3090863"/>
            </a:xfrm>
            <a:custGeom>
              <a:avLst/>
              <a:gdLst>
                <a:gd name="T0" fmla="*/ 2147483646 w 1724"/>
                <a:gd name="T1" fmla="*/ 2147483646 h 1087"/>
                <a:gd name="T2" fmla="*/ 2147483646 w 1724"/>
                <a:gd name="T3" fmla="*/ 2147483646 h 1087"/>
                <a:gd name="T4" fmla="*/ 2147483646 w 1724"/>
                <a:gd name="T5" fmla="*/ 0 h 1087"/>
                <a:gd name="T6" fmla="*/ 2147483646 w 1724"/>
                <a:gd name="T7" fmla="*/ 0 h 1087"/>
                <a:gd name="T8" fmla="*/ 0 w 1724"/>
                <a:gd name="T9" fmla="*/ 2147483646 h 1087"/>
                <a:gd name="T10" fmla="*/ 0 w 1724"/>
                <a:gd name="T11" fmla="*/ 2147483646 h 1087"/>
                <a:gd name="T12" fmla="*/ 2147483646 w 1724"/>
                <a:gd name="T13" fmla="*/ 2147483646 h 1087"/>
                <a:gd name="T14" fmla="*/ 2147483646 w 1724"/>
                <a:gd name="T15" fmla="*/ 2147483646 h 1087"/>
                <a:gd name="T16" fmla="*/ 2147483646 w 1724"/>
                <a:gd name="T17" fmla="*/ 2147483646 h 1087"/>
                <a:gd name="T18" fmla="*/ 2147483646 w 1724"/>
                <a:gd name="T19" fmla="*/ 2147483646 h 1087"/>
                <a:gd name="T20" fmla="*/ 2147483646 w 1724"/>
                <a:gd name="T21" fmla="*/ 2147483646 h 1087"/>
                <a:gd name="T22" fmla="*/ 2147483646 w 1724"/>
                <a:gd name="T23" fmla="*/ 2147483646 h 1087"/>
                <a:gd name="T24" fmla="*/ 2147483646 w 1724"/>
                <a:gd name="T25" fmla="*/ 2147483646 h 1087"/>
                <a:gd name="T26" fmla="*/ 2147483646 w 1724"/>
                <a:gd name="T27" fmla="*/ 2147483646 h 1087"/>
                <a:gd name="T28" fmla="*/ 2147483646 w 1724"/>
                <a:gd name="T29" fmla="*/ 2147483646 h 1087"/>
                <a:gd name="T30" fmla="*/ 2147483646 w 1724"/>
                <a:gd name="T31" fmla="*/ 2147483646 h 1087"/>
                <a:gd name="T32" fmla="*/ 2147483646 w 1724"/>
                <a:gd name="T33" fmla="*/ 2147483646 h 1087"/>
                <a:gd name="T34" fmla="*/ 2147483646 w 1724"/>
                <a:gd name="T35" fmla="*/ 2147483646 h 1087"/>
                <a:gd name="T36" fmla="*/ 2147483646 w 1724"/>
                <a:gd name="T37" fmla="*/ 2147483646 h 1087"/>
                <a:gd name="T38" fmla="*/ 2147483646 w 1724"/>
                <a:gd name="T39" fmla="*/ 2147483646 h 1087"/>
                <a:gd name="T40" fmla="*/ 2147483646 w 1724"/>
                <a:gd name="T41" fmla="*/ 2147483646 h 1087"/>
                <a:gd name="T42" fmla="*/ 2147483646 w 1724"/>
                <a:gd name="T43" fmla="*/ 2147483646 h 1087"/>
                <a:gd name="T44" fmla="*/ 2147483646 w 1724"/>
                <a:gd name="T45" fmla="*/ 2147483646 h 10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24"/>
                <a:gd name="T70" fmla="*/ 0 h 1087"/>
                <a:gd name="T71" fmla="*/ 1724 w 1724"/>
                <a:gd name="T72" fmla="*/ 1087 h 10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24" h="1087">
                  <a:moveTo>
                    <a:pt x="1724" y="1041"/>
                  </a:moveTo>
                  <a:cubicBezTo>
                    <a:pt x="1724" y="46"/>
                    <a:pt x="1724" y="46"/>
                    <a:pt x="1724" y="46"/>
                  </a:cubicBezTo>
                  <a:cubicBezTo>
                    <a:pt x="1724" y="21"/>
                    <a:pt x="1703" y="0"/>
                    <a:pt x="167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0" y="1066"/>
                    <a:pt x="21" y="1087"/>
                    <a:pt x="46" y="1087"/>
                  </a:cubicBezTo>
                  <a:cubicBezTo>
                    <a:pt x="1677" y="1087"/>
                    <a:pt x="1677" y="1087"/>
                    <a:pt x="1677" y="1087"/>
                  </a:cubicBezTo>
                  <a:cubicBezTo>
                    <a:pt x="1703" y="1087"/>
                    <a:pt x="1724" y="1066"/>
                    <a:pt x="1724" y="1041"/>
                  </a:cubicBezTo>
                  <a:close/>
                  <a:moveTo>
                    <a:pt x="966" y="52"/>
                  </a:moveTo>
                  <a:cubicBezTo>
                    <a:pt x="966" y="61"/>
                    <a:pt x="958" y="69"/>
                    <a:pt x="949" y="69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67" y="69"/>
                    <a:pt x="759" y="61"/>
                    <a:pt x="759" y="52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35"/>
                    <a:pt x="767" y="28"/>
                    <a:pt x="776" y="28"/>
                  </a:cubicBezTo>
                  <a:cubicBezTo>
                    <a:pt x="949" y="28"/>
                    <a:pt x="949" y="28"/>
                    <a:pt x="949" y="28"/>
                  </a:cubicBezTo>
                  <a:cubicBezTo>
                    <a:pt x="958" y="28"/>
                    <a:pt x="966" y="35"/>
                    <a:pt x="966" y="45"/>
                  </a:cubicBezTo>
                  <a:lnTo>
                    <a:pt x="966" y="52"/>
                  </a:lnTo>
                  <a:close/>
                  <a:moveTo>
                    <a:pt x="1652" y="1014"/>
                  </a:moveTo>
                  <a:cubicBezTo>
                    <a:pt x="71" y="1014"/>
                    <a:pt x="71" y="1014"/>
                    <a:pt x="71" y="101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1652" y="91"/>
                    <a:pt x="1652" y="91"/>
                    <a:pt x="1652" y="91"/>
                  </a:cubicBezTo>
                  <a:lnTo>
                    <a:pt x="1652" y="1014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19" name="Oval 7"/>
            <p:cNvSpPr>
              <a:spLocks noChangeArrowheads="1"/>
            </p:cNvSpPr>
            <p:nvPr/>
          </p:nvSpPr>
          <p:spPr bwMode="auto">
            <a:xfrm>
              <a:off x="6068888" y="4040857"/>
              <a:ext cx="152400" cy="149225"/>
            </a:xfrm>
            <a:prstGeom prst="ellipse">
              <a:avLst/>
            </a:pr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13320" name="Freeform 8"/>
            <p:cNvSpPr>
              <a:spLocks/>
            </p:cNvSpPr>
            <p:nvPr/>
          </p:nvSpPr>
          <p:spPr bwMode="auto">
            <a:xfrm>
              <a:off x="3386013" y="3909095"/>
              <a:ext cx="5578475" cy="114300"/>
            </a:xfrm>
            <a:custGeom>
              <a:avLst/>
              <a:gdLst>
                <a:gd name="T0" fmla="*/ 0 w 1958"/>
                <a:gd name="T1" fmla="*/ 0 h 40"/>
                <a:gd name="T2" fmla="*/ 0 w 1958"/>
                <a:gd name="T3" fmla="*/ 2147483646 h 40"/>
                <a:gd name="T4" fmla="*/ 2147483646 w 1958"/>
                <a:gd name="T5" fmla="*/ 2147483646 h 40"/>
                <a:gd name="T6" fmla="*/ 2147483646 w 1958"/>
                <a:gd name="T7" fmla="*/ 2147483646 h 40"/>
                <a:gd name="T8" fmla="*/ 2147483646 w 1958"/>
                <a:gd name="T9" fmla="*/ 2147483646 h 40"/>
                <a:gd name="T10" fmla="*/ 2147483646 w 1958"/>
                <a:gd name="T11" fmla="*/ 2147483646 h 40"/>
                <a:gd name="T12" fmla="*/ 2147483646 w 1958"/>
                <a:gd name="T13" fmla="*/ 0 h 40"/>
                <a:gd name="T14" fmla="*/ 0 w 1958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58"/>
                <a:gd name="T25" fmla="*/ 0 h 40"/>
                <a:gd name="T26" fmla="*/ 1958 w 195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58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922" y="40"/>
                    <a:pt x="922" y="40"/>
                    <a:pt x="922" y="40"/>
                  </a:cubicBezTo>
                  <a:cubicBezTo>
                    <a:pt x="931" y="40"/>
                    <a:pt x="948" y="12"/>
                    <a:pt x="969" y="12"/>
                  </a:cubicBezTo>
                  <a:cubicBezTo>
                    <a:pt x="989" y="12"/>
                    <a:pt x="1007" y="40"/>
                    <a:pt x="1016" y="40"/>
                  </a:cubicBezTo>
                  <a:cubicBezTo>
                    <a:pt x="1958" y="40"/>
                    <a:pt x="1958" y="40"/>
                    <a:pt x="1958" y="40"/>
                  </a:cubicBezTo>
                  <a:cubicBezTo>
                    <a:pt x="1958" y="0"/>
                    <a:pt x="1958" y="0"/>
                    <a:pt x="19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1" name="Freeform 9"/>
            <p:cNvSpPr>
              <a:spLocks/>
            </p:cNvSpPr>
            <p:nvPr/>
          </p:nvSpPr>
          <p:spPr bwMode="auto">
            <a:xfrm>
              <a:off x="3389188" y="4080545"/>
              <a:ext cx="5564188" cy="227013"/>
            </a:xfrm>
            <a:custGeom>
              <a:avLst/>
              <a:gdLst>
                <a:gd name="T0" fmla="*/ 2147483646 w 1953"/>
                <a:gd name="T1" fmla="*/ 0 h 80"/>
                <a:gd name="T2" fmla="*/ 2147483646 w 1953"/>
                <a:gd name="T3" fmla="*/ 2147483646 h 80"/>
                <a:gd name="T4" fmla="*/ 2147483646 w 1953"/>
                <a:gd name="T5" fmla="*/ 2147483646 h 80"/>
                <a:gd name="T6" fmla="*/ 2147483646 w 1953"/>
                <a:gd name="T7" fmla="*/ 2147483646 h 80"/>
                <a:gd name="T8" fmla="*/ 2147483646 w 1953"/>
                <a:gd name="T9" fmla="*/ 0 h 80"/>
                <a:gd name="T10" fmla="*/ 0 w 1953"/>
                <a:gd name="T11" fmla="*/ 0 h 80"/>
                <a:gd name="T12" fmla="*/ 2147483646 w 1953"/>
                <a:gd name="T13" fmla="*/ 2147483646 h 80"/>
                <a:gd name="T14" fmla="*/ 2147483646 w 1953"/>
                <a:gd name="T15" fmla="*/ 2147483646 h 80"/>
                <a:gd name="T16" fmla="*/ 2147483646 w 1953"/>
                <a:gd name="T17" fmla="*/ 0 h 80"/>
                <a:gd name="T18" fmla="*/ 2147483646 w 1953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53"/>
                <a:gd name="T31" fmla="*/ 0 h 80"/>
                <a:gd name="T32" fmla="*/ 1953 w 195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53" h="80">
                  <a:moveTo>
                    <a:pt x="1021" y="0"/>
                  </a:moveTo>
                  <a:cubicBezTo>
                    <a:pt x="1022" y="0"/>
                    <a:pt x="1022" y="7"/>
                    <a:pt x="1022" y="10"/>
                  </a:cubicBezTo>
                  <a:cubicBezTo>
                    <a:pt x="1022" y="40"/>
                    <a:pt x="998" y="66"/>
                    <a:pt x="968" y="66"/>
                  </a:cubicBezTo>
                  <a:cubicBezTo>
                    <a:pt x="938" y="66"/>
                    <a:pt x="913" y="39"/>
                    <a:pt x="913" y="9"/>
                  </a:cubicBezTo>
                  <a:cubicBezTo>
                    <a:pt x="913" y="7"/>
                    <a:pt x="914" y="0"/>
                    <a:pt x="9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0"/>
                    <a:pt x="38" y="80"/>
                    <a:pt x="80" y="80"/>
                  </a:cubicBezTo>
                  <a:cubicBezTo>
                    <a:pt x="1873" y="80"/>
                    <a:pt x="1873" y="80"/>
                    <a:pt x="1873" y="80"/>
                  </a:cubicBezTo>
                  <a:cubicBezTo>
                    <a:pt x="1915" y="80"/>
                    <a:pt x="1950" y="40"/>
                    <a:pt x="1953" y="0"/>
                  </a:cubicBezTo>
                  <a:lnTo>
                    <a:pt x="1021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455E3C-A48E-4ECC-895B-E9F350415798}"/>
              </a:ext>
            </a:extLst>
          </p:cNvPr>
          <p:cNvSpPr txBox="1"/>
          <p:nvPr/>
        </p:nvSpPr>
        <p:spPr>
          <a:xfrm>
            <a:off x="250825" y="3508375"/>
            <a:ext cx="2868613" cy="738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Unity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를 위한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Leap motion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물리엔진을 이용한 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grasp and swap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구현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13317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3116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 기술영상 </a:t>
            </a: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(2)</a:t>
            </a:r>
            <a:endParaRPr lang="en-US" altLang="ko-KR" sz="36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pic>
        <p:nvPicPr>
          <p:cNvPr id="2" name="[video]객체 집기 + 객체 버튼으로 바꾸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199" y="771550"/>
            <a:ext cx="5127242" cy="27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1"/>
          <p:cNvGrpSpPr>
            <a:grpSpLocks/>
          </p:cNvGrpSpPr>
          <p:nvPr/>
        </p:nvGrpSpPr>
        <p:grpSpPr bwMode="auto">
          <a:xfrm>
            <a:off x="3068638" y="411163"/>
            <a:ext cx="6075362" cy="4176712"/>
            <a:chOff x="3386013" y="735682"/>
            <a:chExt cx="5578475" cy="3571876"/>
          </a:xfrm>
        </p:grpSpPr>
        <p:sp>
          <p:nvSpPr>
            <p:cNvPr id="14342" name="Freeform 6"/>
            <p:cNvSpPr>
              <a:spLocks noEditPoints="1"/>
            </p:cNvSpPr>
            <p:nvPr/>
          </p:nvSpPr>
          <p:spPr bwMode="auto">
            <a:xfrm>
              <a:off x="3690813" y="735682"/>
              <a:ext cx="4911725" cy="3090863"/>
            </a:xfrm>
            <a:custGeom>
              <a:avLst/>
              <a:gdLst>
                <a:gd name="T0" fmla="*/ 2147483646 w 1724"/>
                <a:gd name="T1" fmla="*/ 2147483646 h 1087"/>
                <a:gd name="T2" fmla="*/ 2147483646 w 1724"/>
                <a:gd name="T3" fmla="*/ 2147483646 h 1087"/>
                <a:gd name="T4" fmla="*/ 2147483646 w 1724"/>
                <a:gd name="T5" fmla="*/ 0 h 1087"/>
                <a:gd name="T6" fmla="*/ 2147483646 w 1724"/>
                <a:gd name="T7" fmla="*/ 0 h 1087"/>
                <a:gd name="T8" fmla="*/ 0 w 1724"/>
                <a:gd name="T9" fmla="*/ 2147483646 h 1087"/>
                <a:gd name="T10" fmla="*/ 0 w 1724"/>
                <a:gd name="T11" fmla="*/ 2147483646 h 1087"/>
                <a:gd name="T12" fmla="*/ 2147483646 w 1724"/>
                <a:gd name="T13" fmla="*/ 2147483646 h 1087"/>
                <a:gd name="T14" fmla="*/ 2147483646 w 1724"/>
                <a:gd name="T15" fmla="*/ 2147483646 h 1087"/>
                <a:gd name="T16" fmla="*/ 2147483646 w 1724"/>
                <a:gd name="T17" fmla="*/ 2147483646 h 1087"/>
                <a:gd name="T18" fmla="*/ 2147483646 w 1724"/>
                <a:gd name="T19" fmla="*/ 2147483646 h 1087"/>
                <a:gd name="T20" fmla="*/ 2147483646 w 1724"/>
                <a:gd name="T21" fmla="*/ 2147483646 h 1087"/>
                <a:gd name="T22" fmla="*/ 2147483646 w 1724"/>
                <a:gd name="T23" fmla="*/ 2147483646 h 1087"/>
                <a:gd name="T24" fmla="*/ 2147483646 w 1724"/>
                <a:gd name="T25" fmla="*/ 2147483646 h 1087"/>
                <a:gd name="T26" fmla="*/ 2147483646 w 1724"/>
                <a:gd name="T27" fmla="*/ 2147483646 h 1087"/>
                <a:gd name="T28" fmla="*/ 2147483646 w 1724"/>
                <a:gd name="T29" fmla="*/ 2147483646 h 1087"/>
                <a:gd name="T30" fmla="*/ 2147483646 w 1724"/>
                <a:gd name="T31" fmla="*/ 2147483646 h 1087"/>
                <a:gd name="T32" fmla="*/ 2147483646 w 1724"/>
                <a:gd name="T33" fmla="*/ 2147483646 h 1087"/>
                <a:gd name="T34" fmla="*/ 2147483646 w 1724"/>
                <a:gd name="T35" fmla="*/ 2147483646 h 1087"/>
                <a:gd name="T36" fmla="*/ 2147483646 w 1724"/>
                <a:gd name="T37" fmla="*/ 2147483646 h 1087"/>
                <a:gd name="T38" fmla="*/ 2147483646 w 1724"/>
                <a:gd name="T39" fmla="*/ 2147483646 h 1087"/>
                <a:gd name="T40" fmla="*/ 2147483646 w 1724"/>
                <a:gd name="T41" fmla="*/ 2147483646 h 1087"/>
                <a:gd name="T42" fmla="*/ 2147483646 w 1724"/>
                <a:gd name="T43" fmla="*/ 2147483646 h 1087"/>
                <a:gd name="T44" fmla="*/ 2147483646 w 1724"/>
                <a:gd name="T45" fmla="*/ 2147483646 h 10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24"/>
                <a:gd name="T70" fmla="*/ 0 h 1087"/>
                <a:gd name="T71" fmla="*/ 1724 w 1724"/>
                <a:gd name="T72" fmla="*/ 1087 h 10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24" h="1087">
                  <a:moveTo>
                    <a:pt x="1724" y="1041"/>
                  </a:moveTo>
                  <a:cubicBezTo>
                    <a:pt x="1724" y="46"/>
                    <a:pt x="1724" y="46"/>
                    <a:pt x="1724" y="46"/>
                  </a:cubicBezTo>
                  <a:cubicBezTo>
                    <a:pt x="1724" y="21"/>
                    <a:pt x="1703" y="0"/>
                    <a:pt x="167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0" y="1066"/>
                    <a:pt x="21" y="1087"/>
                    <a:pt x="46" y="1087"/>
                  </a:cubicBezTo>
                  <a:cubicBezTo>
                    <a:pt x="1677" y="1087"/>
                    <a:pt x="1677" y="1087"/>
                    <a:pt x="1677" y="1087"/>
                  </a:cubicBezTo>
                  <a:cubicBezTo>
                    <a:pt x="1703" y="1087"/>
                    <a:pt x="1724" y="1066"/>
                    <a:pt x="1724" y="1041"/>
                  </a:cubicBezTo>
                  <a:close/>
                  <a:moveTo>
                    <a:pt x="966" y="52"/>
                  </a:moveTo>
                  <a:cubicBezTo>
                    <a:pt x="966" y="61"/>
                    <a:pt x="958" y="69"/>
                    <a:pt x="949" y="69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67" y="69"/>
                    <a:pt x="759" y="61"/>
                    <a:pt x="759" y="52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35"/>
                    <a:pt x="767" y="28"/>
                    <a:pt x="776" y="28"/>
                  </a:cubicBezTo>
                  <a:cubicBezTo>
                    <a:pt x="949" y="28"/>
                    <a:pt x="949" y="28"/>
                    <a:pt x="949" y="28"/>
                  </a:cubicBezTo>
                  <a:cubicBezTo>
                    <a:pt x="958" y="28"/>
                    <a:pt x="966" y="35"/>
                    <a:pt x="966" y="45"/>
                  </a:cubicBezTo>
                  <a:lnTo>
                    <a:pt x="966" y="52"/>
                  </a:lnTo>
                  <a:close/>
                  <a:moveTo>
                    <a:pt x="1652" y="1014"/>
                  </a:moveTo>
                  <a:cubicBezTo>
                    <a:pt x="71" y="1014"/>
                    <a:pt x="71" y="1014"/>
                    <a:pt x="71" y="101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1652" y="91"/>
                    <a:pt x="1652" y="91"/>
                    <a:pt x="1652" y="91"/>
                  </a:cubicBezTo>
                  <a:lnTo>
                    <a:pt x="1652" y="1014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3" name="Oval 7"/>
            <p:cNvSpPr>
              <a:spLocks noChangeArrowheads="1"/>
            </p:cNvSpPr>
            <p:nvPr/>
          </p:nvSpPr>
          <p:spPr bwMode="auto">
            <a:xfrm>
              <a:off x="6068888" y="4040857"/>
              <a:ext cx="152400" cy="149225"/>
            </a:xfrm>
            <a:prstGeom prst="ellipse">
              <a:avLst/>
            </a:pr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14344" name="Freeform 8"/>
            <p:cNvSpPr>
              <a:spLocks/>
            </p:cNvSpPr>
            <p:nvPr/>
          </p:nvSpPr>
          <p:spPr bwMode="auto">
            <a:xfrm>
              <a:off x="3386013" y="3909095"/>
              <a:ext cx="5578475" cy="114300"/>
            </a:xfrm>
            <a:custGeom>
              <a:avLst/>
              <a:gdLst>
                <a:gd name="T0" fmla="*/ 0 w 1958"/>
                <a:gd name="T1" fmla="*/ 0 h 40"/>
                <a:gd name="T2" fmla="*/ 0 w 1958"/>
                <a:gd name="T3" fmla="*/ 2147483646 h 40"/>
                <a:gd name="T4" fmla="*/ 2147483646 w 1958"/>
                <a:gd name="T5" fmla="*/ 2147483646 h 40"/>
                <a:gd name="T6" fmla="*/ 2147483646 w 1958"/>
                <a:gd name="T7" fmla="*/ 2147483646 h 40"/>
                <a:gd name="T8" fmla="*/ 2147483646 w 1958"/>
                <a:gd name="T9" fmla="*/ 2147483646 h 40"/>
                <a:gd name="T10" fmla="*/ 2147483646 w 1958"/>
                <a:gd name="T11" fmla="*/ 2147483646 h 40"/>
                <a:gd name="T12" fmla="*/ 2147483646 w 1958"/>
                <a:gd name="T13" fmla="*/ 0 h 40"/>
                <a:gd name="T14" fmla="*/ 0 w 1958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58"/>
                <a:gd name="T25" fmla="*/ 0 h 40"/>
                <a:gd name="T26" fmla="*/ 1958 w 195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58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922" y="40"/>
                    <a:pt x="922" y="40"/>
                    <a:pt x="922" y="40"/>
                  </a:cubicBezTo>
                  <a:cubicBezTo>
                    <a:pt x="931" y="40"/>
                    <a:pt x="948" y="12"/>
                    <a:pt x="969" y="12"/>
                  </a:cubicBezTo>
                  <a:cubicBezTo>
                    <a:pt x="989" y="12"/>
                    <a:pt x="1007" y="40"/>
                    <a:pt x="1016" y="40"/>
                  </a:cubicBezTo>
                  <a:cubicBezTo>
                    <a:pt x="1958" y="40"/>
                    <a:pt x="1958" y="40"/>
                    <a:pt x="1958" y="40"/>
                  </a:cubicBezTo>
                  <a:cubicBezTo>
                    <a:pt x="1958" y="0"/>
                    <a:pt x="1958" y="0"/>
                    <a:pt x="19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5" name="Freeform 9"/>
            <p:cNvSpPr>
              <a:spLocks/>
            </p:cNvSpPr>
            <p:nvPr/>
          </p:nvSpPr>
          <p:spPr bwMode="auto">
            <a:xfrm>
              <a:off x="3389188" y="4080545"/>
              <a:ext cx="5564188" cy="227013"/>
            </a:xfrm>
            <a:custGeom>
              <a:avLst/>
              <a:gdLst>
                <a:gd name="T0" fmla="*/ 2147483646 w 1953"/>
                <a:gd name="T1" fmla="*/ 0 h 80"/>
                <a:gd name="T2" fmla="*/ 2147483646 w 1953"/>
                <a:gd name="T3" fmla="*/ 2147483646 h 80"/>
                <a:gd name="T4" fmla="*/ 2147483646 w 1953"/>
                <a:gd name="T5" fmla="*/ 2147483646 h 80"/>
                <a:gd name="T6" fmla="*/ 2147483646 w 1953"/>
                <a:gd name="T7" fmla="*/ 2147483646 h 80"/>
                <a:gd name="T8" fmla="*/ 2147483646 w 1953"/>
                <a:gd name="T9" fmla="*/ 0 h 80"/>
                <a:gd name="T10" fmla="*/ 0 w 1953"/>
                <a:gd name="T11" fmla="*/ 0 h 80"/>
                <a:gd name="T12" fmla="*/ 2147483646 w 1953"/>
                <a:gd name="T13" fmla="*/ 2147483646 h 80"/>
                <a:gd name="T14" fmla="*/ 2147483646 w 1953"/>
                <a:gd name="T15" fmla="*/ 2147483646 h 80"/>
                <a:gd name="T16" fmla="*/ 2147483646 w 1953"/>
                <a:gd name="T17" fmla="*/ 0 h 80"/>
                <a:gd name="T18" fmla="*/ 2147483646 w 1953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53"/>
                <a:gd name="T31" fmla="*/ 0 h 80"/>
                <a:gd name="T32" fmla="*/ 1953 w 195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53" h="80">
                  <a:moveTo>
                    <a:pt x="1021" y="0"/>
                  </a:moveTo>
                  <a:cubicBezTo>
                    <a:pt x="1022" y="0"/>
                    <a:pt x="1022" y="7"/>
                    <a:pt x="1022" y="10"/>
                  </a:cubicBezTo>
                  <a:cubicBezTo>
                    <a:pt x="1022" y="40"/>
                    <a:pt x="998" y="66"/>
                    <a:pt x="968" y="66"/>
                  </a:cubicBezTo>
                  <a:cubicBezTo>
                    <a:pt x="938" y="66"/>
                    <a:pt x="913" y="39"/>
                    <a:pt x="913" y="9"/>
                  </a:cubicBezTo>
                  <a:cubicBezTo>
                    <a:pt x="913" y="7"/>
                    <a:pt x="914" y="0"/>
                    <a:pt x="9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0"/>
                    <a:pt x="38" y="80"/>
                    <a:pt x="80" y="80"/>
                  </a:cubicBezTo>
                  <a:cubicBezTo>
                    <a:pt x="1873" y="80"/>
                    <a:pt x="1873" y="80"/>
                    <a:pt x="1873" y="80"/>
                  </a:cubicBezTo>
                  <a:cubicBezTo>
                    <a:pt x="1915" y="80"/>
                    <a:pt x="1950" y="40"/>
                    <a:pt x="1953" y="0"/>
                  </a:cubicBezTo>
                  <a:lnTo>
                    <a:pt x="1021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4455E3C-A48E-4ECC-895B-E9F350415798}"/>
              </a:ext>
            </a:extLst>
          </p:cNvPr>
          <p:cNvSpPr txBox="1"/>
          <p:nvPr/>
        </p:nvSpPr>
        <p:spPr>
          <a:xfrm>
            <a:off x="250825" y="3508375"/>
            <a:ext cx="3313113" cy="7381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물리적 특성의 </a:t>
            </a:r>
            <a:r>
              <a:rPr lang="en-US" altLang="ko-KR" sz="1400" dirty="0" err="1">
                <a:latin typeface="Roboto Condensed Light" pitchFamily="2" charset="0"/>
                <a:ea typeface="굴림" panose="020B0600000101010101" pitchFamily="50" charset="-127"/>
              </a:rPr>
              <a:t>rigidbody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 component</a:t>
            </a:r>
          </a:p>
          <a:p>
            <a:pPr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충돌 특성의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collider component</a:t>
            </a:r>
          </a:p>
          <a:p>
            <a:pPr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접촉에 의한 소리 발현을 구현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14341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3116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 기술영상 </a:t>
            </a: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(3)</a:t>
            </a:r>
            <a:endParaRPr lang="en-US" altLang="ko-KR" sz="36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pic>
        <p:nvPicPr>
          <p:cNvPr id="2" name="bandicam 2018-10-17 17-41-49-4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3938" y="677066"/>
            <a:ext cx="4994896" cy="311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3134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시장 동향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–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악기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12292" name="그룹 7"/>
          <p:cNvGrpSpPr>
            <a:grpSpLocks/>
          </p:cNvGrpSpPr>
          <p:nvPr/>
        </p:nvGrpSpPr>
        <p:grpSpPr bwMode="auto">
          <a:xfrm>
            <a:off x="5827713" y="1946275"/>
            <a:ext cx="2795587" cy="2481263"/>
            <a:chOff x="163902" y="443133"/>
            <a:chExt cx="4813539" cy="4922498"/>
          </a:xfrm>
        </p:grpSpPr>
        <p:pic>
          <p:nvPicPr>
            <p:cNvPr id="1229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02" y="443133"/>
              <a:ext cx="4813539" cy="11691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02" y="1612331"/>
              <a:ext cx="4813539" cy="3753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293" name="TextBox 10"/>
          <p:cNvSpPr txBox="1">
            <a:spLocks noChangeArrowheads="1"/>
          </p:cNvSpPr>
          <p:nvPr/>
        </p:nvSpPr>
        <p:spPr bwMode="auto">
          <a:xfrm>
            <a:off x="347663" y="1138238"/>
            <a:ext cx="8185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최근 악기상가에서의 판매율이 해마다 감소세를 보이고 있다</a:t>
            </a:r>
            <a:r>
              <a:rPr lang="en-US" altLang="ko-KR" sz="1400" dirty="0"/>
              <a:t>.</a:t>
            </a:r>
          </a:p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어쿠스틱</a:t>
            </a:r>
            <a:r>
              <a:rPr lang="ko-KR" altLang="en-US" sz="1400" dirty="0"/>
              <a:t> 피아노와 전자 악기의 시장 규모를 보면 전자 악기의 시장규모가 점점 더 커지고 있다</a:t>
            </a:r>
            <a:r>
              <a:rPr lang="en-US" altLang="ko-KR" sz="1400" dirty="0"/>
              <a:t>. </a:t>
            </a:r>
          </a:p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세계적으로 유명한 국내 회사 영창 뮤직은 소프트웨어 기반의 가상악기 시장에 발을 돌렸다</a:t>
            </a:r>
            <a:r>
              <a:rPr lang="en-US" altLang="ko-KR" sz="1400" dirty="0"/>
              <a:t>.</a:t>
            </a:r>
          </a:p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2294" name="Picture 2" descr="ì¼ìµìê¸°, âëì§í¸ í¼ìë¸â ì¹ë¶ìâ¦ ë¬ìì¤ë¥´ë ìê¸°ìê³ ëì§í¸ ê²½ì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25250"/>
            <a:ext cx="43307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오른쪽 화살표 14"/>
          <p:cNvSpPr>
            <a:spLocks noChangeArrowheads="1"/>
          </p:cNvSpPr>
          <p:nvPr/>
        </p:nvSpPr>
        <p:spPr bwMode="auto">
          <a:xfrm>
            <a:off x="373996" y="4119563"/>
            <a:ext cx="360362" cy="288925"/>
          </a:xfrm>
          <a:prstGeom prst="rightArrow">
            <a:avLst>
              <a:gd name="adj1" fmla="val 50000"/>
              <a:gd name="adj2" fmla="val 49890"/>
            </a:avLst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296" name="TextBox 15"/>
          <p:cNvSpPr txBox="1">
            <a:spLocks noChangeArrowheads="1"/>
          </p:cNvSpPr>
          <p:nvPr/>
        </p:nvSpPr>
        <p:spPr bwMode="auto">
          <a:xfrm>
            <a:off x="707301" y="4119563"/>
            <a:ext cx="411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ko-KR" altLang="en-US" sz="1400" dirty="0"/>
              <a:t>전통 악기  </a:t>
            </a:r>
            <a:r>
              <a:rPr lang="en-US" altLang="ko-KR" sz="1400" dirty="0"/>
              <a:t>-&gt;   </a:t>
            </a:r>
            <a:r>
              <a:rPr lang="ko-KR" altLang="en-US" sz="1400" dirty="0"/>
              <a:t>전자 악기   </a:t>
            </a:r>
            <a:r>
              <a:rPr lang="en-US" altLang="ko-KR" sz="1400" dirty="0"/>
              <a:t>-&gt;   </a:t>
            </a:r>
            <a:r>
              <a:rPr lang="ko-KR" altLang="en-US" sz="1400" dirty="0"/>
              <a:t>가상악기</a:t>
            </a:r>
            <a:r>
              <a:rPr lang="en-US" altLang="ko-KR" sz="1400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17004" y="3878119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83240" y="429673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67254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3134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시장 동향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–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경쟁사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915566"/>
            <a:ext cx="82089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/>
              <a:t>AERODrums</a:t>
            </a:r>
            <a:r>
              <a:rPr lang="en-US" altLang="ko-KR" sz="1600" dirty="0"/>
              <a:t> 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-      </a:t>
            </a:r>
            <a:r>
              <a:rPr lang="ko-KR" altLang="en-US" sz="1200" dirty="0"/>
              <a:t>제공되는 모션인식 하드웨어를 통해 가상의 드럼을 연주하는 서비스를 제공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높은 인식률과 실감 나는 연주 구현</a:t>
            </a:r>
            <a:r>
              <a:rPr lang="en-US" altLang="ko-KR" sz="1200" dirty="0"/>
              <a:t> 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단순히 드럼 연주 기능만 제공하는데 약 </a:t>
            </a:r>
            <a:r>
              <a:rPr lang="en-US" altLang="ko-KR" sz="1200" dirty="0"/>
              <a:t>24</a:t>
            </a:r>
            <a:r>
              <a:rPr lang="ko-KR" altLang="en-US" sz="1200" dirty="0"/>
              <a:t>만원의 비용이 필요함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194696"/>
            <a:ext cx="1224136" cy="998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2995" y="2283718"/>
            <a:ext cx="820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/>
              <a:t>Freedrum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-      </a:t>
            </a:r>
            <a:r>
              <a:rPr lang="ko-KR" altLang="en-US" sz="1200" dirty="0"/>
              <a:t>제공되는 센서를 </a:t>
            </a:r>
            <a:r>
              <a:rPr lang="ko-KR" altLang="en-US" sz="1200" dirty="0" err="1"/>
              <a:t>스틱에</a:t>
            </a:r>
            <a:r>
              <a:rPr lang="ko-KR" altLang="en-US" sz="1200" dirty="0"/>
              <a:t> 부착해 가상의 드럼을 연주하는 서비스를 제공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세밀한 세기 조절로 실감 나는 연주 구현</a:t>
            </a:r>
            <a:r>
              <a:rPr lang="en-US" altLang="ko-KR" sz="1200" dirty="0"/>
              <a:t> 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단순히 드럼 연주 기능만 제공하고</a:t>
            </a:r>
            <a:r>
              <a:rPr lang="en-US" altLang="ko-KR" sz="1200" dirty="0"/>
              <a:t>, </a:t>
            </a:r>
            <a:r>
              <a:rPr lang="ko-KR" altLang="en-US" sz="1200" dirty="0"/>
              <a:t>센서를 주기적으로 충전해야 함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가격은 약 </a:t>
            </a:r>
            <a:r>
              <a:rPr lang="en-US" altLang="ko-KR" sz="1200" dirty="0"/>
              <a:t>20</a:t>
            </a:r>
            <a:r>
              <a:rPr lang="ko-KR" altLang="en-US" sz="1200" dirty="0"/>
              <a:t>만원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4" b="99371" l="9390" r="96714">
                        <a14:foregroundMark x1="44131" y1="66457" x2="44131" y2="66457"/>
                        <a14:foregroundMark x1="29577" y1="92662" x2="29577" y2="92662"/>
                        <a14:foregroundMark x1="35211" y1="92453" x2="35211" y2="92453"/>
                        <a14:foregroundMark x1="46244" y1="93082" x2="46244" y2="93082"/>
                        <a14:foregroundMark x1="56103" y1="93082" x2="56103" y2="93082"/>
                        <a14:foregroundMark x1="59624" y1="92453" x2="59624" y2="92453"/>
                        <a14:foregroundMark x1="64554" y1="93920" x2="64554" y2="93920"/>
                        <a14:foregroundMark x1="78638" y1="93082" x2="78638" y2="93082"/>
                        <a14:foregroundMark x1="21362" y1="92243" x2="21362" y2="92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0" y="2670136"/>
            <a:ext cx="864096" cy="96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0" y="3651870"/>
            <a:ext cx="8717178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>
                <a:solidFill>
                  <a:srgbClr val="FF0000"/>
                </a:solidFill>
              </a:rPr>
              <a:t>실감나는 연주를 제공하지만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한 가지 기능을 위해 지불하기엔 적지 않은 가격으로 판매 중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>
                <a:solidFill>
                  <a:srgbClr val="FF0000"/>
                </a:solidFill>
              </a:rPr>
              <a:t> 다양한 창작의 기회나 소통의 기회가 적음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00113" y="555625"/>
            <a:ext cx="0" cy="410368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87450" y="627063"/>
            <a:ext cx="3435350" cy="2222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목차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8250" y="835571"/>
            <a:ext cx="5997575" cy="41549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개요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기획 배경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기술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시장 동향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사업 구조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수익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향후 추진 계획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 업무 분담 및 주차 별 개발 계획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부록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534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73215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시장 동향으로 본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Harmony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8" name="Freeform 269"/>
          <p:cNvSpPr>
            <a:spLocks noEditPoints="1"/>
          </p:cNvSpPr>
          <p:nvPr/>
        </p:nvSpPr>
        <p:spPr bwMode="auto">
          <a:xfrm>
            <a:off x="2508503" y="1338371"/>
            <a:ext cx="160337" cy="149225"/>
          </a:xfrm>
          <a:custGeom>
            <a:avLst/>
            <a:gdLst>
              <a:gd name="T0" fmla="*/ 2147483646 w 43"/>
              <a:gd name="T1" fmla="*/ 2147483646 h 40"/>
              <a:gd name="T2" fmla="*/ 2147483646 w 43"/>
              <a:gd name="T3" fmla="*/ 2147483646 h 40"/>
              <a:gd name="T4" fmla="*/ 2147483646 w 43"/>
              <a:gd name="T5" fmla="*/ 2147483646 h 40"/>
              <a:gd name="T6" fmla="*/ 0 w 43"/>
              <a:gd name="T7" fmla="*/ 2147483646 h 40"/>
              <a:gd name="T8" fmla="*/ 2147483646 w 43"/>
              <a:gd name="T9" fmla="*/ 2147483646 h 40"/>
              <a:gd name="T10" fmla="*/ 2147483646 w 43"/>
              <a:gd name="T11" fmla="*/ 2147483646 h 40"/>
              <a:gd name="T12" fmla="*/ 2147483646 w 43"/>
              <a:gd name="T13" fmla="*/ 2147483646 h 40"/>
              <a:gd name="T14" fmla="*/ 2147483646 w 43"/>
              <a:gd name="T15" fmla="*/ 2147483646 h 40"/>
              <a:gd name="T16" fmla="*/ 2147483646 w 43"/>
              <a:gd name="T17" fmla="*/ 2147483646 h 40"/>
              <a:gd name="T18" fmla="*/ 2147483646 w 43"/>
              <a:gd name="T19" fmla="*/ 0 h 40"/>
              <a:gd name="T20" fmla="*/ 2147483646 w 43"/>
              <a:gd name="T21" fmla="*/ 2147483646 h 40"/>
              <a:gd name="T22" fmla="*/ 2147483646 w 43"/>
              <a:gd name="T23" fmla="*/ 2147483646 h 40"/>
              <a:gd name="T24" fmla="*/ 2147483646 w 43"/>
              <a:gd name="T25" fmla="*/ 2147483646 h 40"/>
              <a:gd name="T26" fmla="*/ 2147483646 w 43"/>
              <a:gd name="T27" fmla="*/ 2147483646 h 40"/>
              <a:gd name="T28" fmla="*/ 2147483646 w 43"/>
              <a:gd name="T29" fmla="*/ 2147483646 h 40"/>
              <a:gd name="T30" fmla="*/ 2147483646 w 43"/>
              <a:gd name="T31" fmla="*/ 2147483646 h 40"/>
              <a:gd name="T32" fmla="*/ 2147483646 w 43"/>
              <a:gd name="T33" fmla="*/ 2147483646 h 40"/>
              <a:gd name="T34" fmla="*/ 2147483646 w 43"/>
              <a:gd name="T35" fmla="*/ 2147483646 h 40"/>
              <a:gd name="T36" fmla="*/ 2147483646 w 43"/>
              <a:gd name="T37" fmla="*/ 2147483646 h 40"/>
              <a:gd name="T38" fmla="*/ 2147483646 w 43"/>
              <a:gd name="T39" fmla="*/ 2147483646 h 40"/>
              <a:gd name="T40" fmla="*/ 2147483646 w 43"/>
              <a:gd name="T41" fmla="*/ 2147483646 h 40"/>
              <a:gd name="T42" fmla="*/ 2147483646 w 43"/>
              <a:gd name="T43" fmla="*/ 2147483646 h 40"/>
              <a:gd name="T44" fmla="*/ 2147483646 w 43"/>
              <a:gd name="T45" fmla="*/ 2147483646 h 40"/>
              <a:gd name="T46" fmla="*/ 2147483646 w 43"/>
              <a:gd name="T47" fmla="*/ 2147483646 h 40"/>
              <a:gd name="T48" fmla="*/ 2147483646 w 43"/>
              <a:gd name="T49" fmla="*/ 2147483646 h 40"/>
              <a:gd name="T50" fmla="*/ 2147483646 w 43"/>
              <a:gd name="T51" fmla="*/ 2147483646 h 40"/>
              <a:gd name="T52" fmla="*/ 2147483646 w 43"/>
              <a:gd name="T53" fmla="*/ 2147483646 h 40"/>
              <a:gd name="T54" fmla="*/ 2147483646 w 43"/>
              <a:gd name="T55" fmla="*/ 2147483646 h 40"/>
              <a:gd name="T56" fmla="*/ 2147483646 w 43"/>
              <a:gd name="T57" fmla="*/ 2147483646 h 40"/>
              <a:gd name="T58" fmla="*/ 2147483646 w 43"/>
              <a:gd name="T59" fmla="*/ 2147483646 h 40"/>
              <a:gd name="T60" fmla="*/ 2147483646 w 43"/>
              <a:gd name="T61" fmla="*/ 2147483646 h 40"/>
              <a:gd name="T62" fmla="*/ 2147483646 w 43"/>
              <a:gd name="T63" fmla="*/ 2147483646 h 40"/>
              <a:gd name="T64" fmla="*/ 2147483646 w 43"/>
              <a:gd name="T65" fmla="*/ 2147483646 h 40"/>
              <a:gd name="T66" fmla="*/ 2147483646 w 43"/>
              <a:gd name="T67" fmla="*/ 2147483646 h 40"/>
              <a:gd name="T68" fmla="*/ 2147483646 w 43"/>
              <a:gd name="T69" fmla="*/ 2147483646 h 40"/>
              <a:gd name="T70" fmla="*/ 2147483646 w 43"/>
              <a:gd name="T71" fmla="*/ 2147483646 h 4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43"/>
              <a:gd name="T109" fmla="*/ 0 h 40"/>
              <a:gd name="T110" fmla="*/ 43 w 43"/>
              <a:gd name="T111" fmla="*/ 40 h 4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43" h="40">
                <a:moveTo>
                  <a:pt x="21" y="40"/>
                </a:moveTo>
                <a:cubicBezTo>
                  <a:pt x="15" y="40"/>
                  <a:pt x="8" y="39"/>
                  <a:pt x="2" y="38"/>
                </a:cubicBezTo>
                <a:cubicBezTo>
                  <a:pt x="2" y="38"/>
                  <a:pt x="1" y="38"/>
                  <a:pt x="1" y="37"/>
                </a:cubicBezTo>
                <a:cubicBezTo>
                  <a:pt x="0" y="37"/>
                  <a:pt x="0" y="36"/>
                  <a:pt x="0" y="36"/>
                </a:cubicBezTo>
                <a:cubicBezTo>
                  <a:pt x="1" y="33"/>
                  <a:pt x="1" y="30"/>
                  <a:pt x="2" y="28"/>
                </a:cubicBezTo>
                <a:cubicBezTo>
                  <a:pt x="2" y="28"/>
                  <a:pt x="3" y="27"/>
                  <a:pt x="3" y="27"/>
                </a:cubicBezTo>
                <a:cubicBezTo>
                  <a:pt x="6" y="25"/>
                  <a:pt x="10" y="23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2" y="19"/>
                  <a:pt x="11" y="15"/>
                  <a:pt x="11" y="12"/>
                </a:cubicBezTo>
                <a:cubicBezTo>
                  <a:pt x="11" y="5"/>
                  <a:pt x="15" y="0"/>
                  <a:pt x="21" y="0"/>
                </a:cubicBezTo>
                <a:cubicBezTo>
                  <a:pt x="28" y="0"/>
                  <a:pt x="32" y="5"/>
                  <a:pt x="32" y="12"/>
                </a:cubicBezTo>
                <a:cubicBezTo>
                  <a:pt x="32" y="15"/>
                  <a:pt x="31" y="19"/>
                  <a:pt x="29" y="22"/>
                </a:cubicBezTo>
                <a:cubicBezTo>
                  <a:pt x="29" y="22"/>
                  <a:pt x="29" y="22"/>
                  <a:pt x="29" y="22"/>
                </a:cubicBezTo>
                <a:cubicBezTo>
                  <a:pt x="33" y="23"/>
                  <a:pt x="37" y="25"/>
                  <a:pt x="40" y="27"/>
                </a:cubicBezTo>
                <a:cubicBezTo>
                  <a:pt x="40" y="27"/>
                  <a:pt x="40" y="27"/>
                  <a:pt x="41" y="28"/>
                </a:cubicBezTo>
                <a:cubicBezTo>
                  <a:pt x="42" y="31"/>
                  <a:pt x="42" y="33"/>
                  <a:pt x="43" y="36"/>
                </a:cubicBezTo>
                <a:cubicBezTo>
                  <a:pt x="43" y="36"/>
                  <a:pt x="43" y="37"/>
                  <a:pt x="42" y="37"/>
                </a:cubicBezTo>
                <a:cubicBezTo>
                  <a:pt x="42" y="38"/>
                  <a:pt x="41" y="38"/>
                  <a:pt x="41" y="38"/>
                </a:cubicBezTo>
                <a:cubicBezTo>
                  <a:pt x="34" y="39"/>
                  <a:pt x="28" y="40"/>
                  <a:pt x="21" y="40"/>
                </a:cubicBezTo>
                <a:close/>
                <a:moveTo>
                  <a:pt x="6" y="34"/>
                </a:moveTo>
                <a:cubicBezTo>
                  <a:pt x="16" y="35"/>
                  <a:pt x="27" y="35"/>
                  <a:pt x="37" y="34"/>
                </a:cubicBezTo>
                <a:cubicBezTo>
                  <a:pt x="37" y="33"/>
                  <a:pt x="37" y="32"/>
                  <a:pt x="36" y="30"/>
                </a:cubicBezTo>
                <a:cubicBezTo>
                  <a:pt x="34" y="29"/>
                  <a:pt x="30" y="27"/>
                  <a:pt x="26" y="27"/>
                </a:cubicBezTo>
                <a:cubicBezTo>
                  <a:pt x="25" y="27"/>
                  <a:pt x="24" y="26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3"/>
                  <a:pt x="24" y="22"/>
                </a:cubicBezTo>
                <a:cubicBezTo>
                  <a:pt x="23" y="21"/>
                  <a:pt x="24" y="20"/>
                  <a:pt x="25" y="19"/>
                </a:cubicBezTo>
                <a:cubicBezTo>
                  <a:pt x="26" y="18"/>
                  <a:pt x="28" y="15"/>
                  <a:pt x="28" y="12"/>
                </a:cubicBezTo>
                <a:cubicBezTo>
                  <a:pt x="28" y="8"/>
                  <a:pt x="25" y="5"/>
                  <a:pt x="21" y="5"/>
                </a:cubicBezTo>
                <a:cubicBezTo>
                  <a:pt x="18" y="5"/>
                  <a:pt x="15" y="8"/>
                  <a:pt x="15" y="12"/>
                </a:cubicBezTo>
                <a:cubicBezTo>
                  <a:pt x="15" y="15"/>
                  <a:pt x="17" y="18"/>
                  <a:pt x="18" y="19"/>
                </a:cubicBezTo>
                <a:cubicBezTo>
                  <a:pt x="19" y="20"/>
                  <a:pt x="20" y="21"/>
                  <a:pt x="19" y="22"/>
                </a:cubicBezTo>
                <a:cubicBezTo>
                  <a:pt x="19" y="23"/>
                  <a:pt x="19" y="24"/>
                  <a:pt x="19" y="25"/>
                </a:cubicBezTo>
                <a:cubicBezTo>
                  <a:pt x="19" y="26"/>
                  <a:pt x="18" y="27"/>
                  <a:pt x="17" y="27"/>
                </a:cubicBezTo>
                <a:cubicBezTo>
                  <a:pt x="13" y="27"/>
                  <a:pt x="9" y="29"/>
                  <a:pt x="7" y="30"/>
                </a:cubicBezTo>
                <a:cubicBezTo>
                  <a:pt x="6" y="32"/>
                  <a:pt x="6" y="33"/>
                  <a:pt x="6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697602" y="2622419"/>
            <a:ext cx="1621801" cy="1175837"/>
            <a:chOff x="5717169" y="3219822"/>
            <a:chExt cx="1621801" cy="1175837"/>
          </a:xfrm>
        </p:grpSpPr>
        <p:sp>
          <p:nvSpPr>
            <p:cNvPr id="29" name="Oval 266"/>
            <p:cNvSpPr>
              <a:spLocks noChangeArrowheads="1"/>
            </p:cNvSpPr>
            <p:nvPr/>
          </p:nvSpPr>
          <p:spPr bwMode="auto">
            <a:xfrm>
              <a:off x="5940152" y="3219822"/>
              <a:ext cx="1175837" cy="1175837"/>
            </a:xfrm>
            <a:prstGeom prst="ellipse">
              <a:avLst/>
            </a:prstGeom>
            <a:solidFill>
              <a:srgbClr val="67ACBC"/>
            </a:solidFill>
            <a:ln>
              <a:noFil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17169" y="3632543"/>
              <a:ext cx="162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선두 주자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27647" y="1250379"/>
            <a:ext cx="1641193" cy="1641193"/>
            <a:chOff x="4298959" y="920449"/>
            <a:chExt cx="1641193" cy="1641193"/>
          </a:xfrm>
        </p:grpSpPr>
        <p:sp>
          <p:nvSpPr>
            <p:cNvPr id="7" name="Oval 268"/>
            <p:cNvSpPr>
              <a:spLocks noChangeArrowheads="1"/>
            </p:cNvSpPr>
            <p:nvPr/>
          </p:nvSpPr>
          <p:spPr bwMode="auto">
            <a:xfrm>
              <a:off x="4298959" y="920449"/>
              <a:ext cx="1641193" cy="1641193"/>
            </a:xfrm>
            <a:prstGeom prst="ellipse">
              <a:avLst/>
            </a:prstGeom>
            <a:solidFill>
              <a:srgbClr val="E94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18351" y="1554779"/>
              <a:ext cx="162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solidFill>
                    <a:schemeClr val="bg1"/>
                  </a:solidFill>
                </a:rPr>
                <a:t>융합형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ko-KR" altLang="en-US" b="1" dirty="0" err="1">
                  <a:solidFill>
                    <a:schemeClr val="bg1"/>
                  </a:solidFill>
                </a:rPr>
                <a:t>콘텐츠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9121" y="2442822"/>
            <a:ext cx="1621801" cy="1512168"/>
            <a:chOff x="5083961" y="2043547"/>
            <a:chExt cx="1621801" cy="1512168"/>
          </a:xfrm>
        </p:grpSpPr>
        <p:sp>
          <p:nvSpPr>
            <p:cNvPr id="5" name="Oval 266"/>
            <p:cNvSpPr>
              <a:spLocks noChangeArrowheads="1"/>
            </p:cNvSpPr>
            <p:nvPr/>
          </p:nvSpPr>
          <p:spPr bwMode="auto">
            <a:xfrm>
              <a:off x="5138777" y="2043547"/>
              <a:ext cx="1512168" cy="1512168"/>
            </a:xfrm>
            <a:prstGeom prst="ellipse">
              <a:avLst/>
            </a:prstGeom>
            <a:solidFill>
              <a:srgbClr val="FCB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83961" y="2476466"/>
              <a:ext cx="1621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음악 창작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공유 플랫폼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238959" y="718388"/>
            <a:ext cx="3877394" cy="24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/>
              <a:t>가상 환경의 가상악기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시공간 제약 없는 악기 연주 환경 제공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다양한 음악 창작 기회 제공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누구나 쉽게 접근 가능한 공유 웹 플랫폼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dirty="0"/>
              <a:t>저렴한 가격에 제공되는 서비스</a:t>
            </a:r>
            <a:endParaRPr lang="en-US" altLang="ko-KR" sz="1600" dirty="0"/>
          </a:p>
        </p:txBody>
      </p:sp>
      <p:sp>
        <p:nvSpPr>
          <p:cNvPr id="36" name="아래쪽 화살표 35"/>
          <p:cNvSpPr/>
          <p:nvPr/>
        </p:nvSpPr>
        <p:spPr bwMode="auto">
          <a:xfrm>
            <a:off x="5609309" y="3261458"/>
            <a:ext cx="792088" cy="438786"/>
          </a:xfrm>
          <a:prstGeom prst="downArrow">
            <a:avLst/>
          </a:prstGeom>
          <a:solidFill>
            <a:srgbClr val="92D050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313164" y="3748720"/>
            <a:ext cx="42910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 lang="ko-KR" altLang="en-US"/>
            </a:pPr>
            <a:r>
              <a:rPr lang="en-US" altLang="ko-KR" sz="1400" dirty="0"/>
              <a:t>Leap motion</a:t>
            </a:r>
            <a:r>
              <a:rPr lang="ko-KR" altLang="en-US" sz="1400" dirty="0"/>
              <a:t>을 이용하여 가상 악기를 연주할 수 있고 그 연주에 대한 음악 창작 및 음악 공유 플랫폼 제공</a:t>
            </a:r>
            <a:endParaRPr lang="en-US" altLang="ko-KR" sz="1400" dirty="0"/>
          </a:p>
          <a:p>
            <a:pPr algn="ctr" eaLnBrk="1" hangingPunct="1">
              <a:defRPr lang="ko-KR" altLang="en-US"/>
            </a:pPr>
            <a:r>
              <a:rPr lang="ko-KR" altLang="en-US" b="1" dirty="0"/>
              <a:t>이 모든 것의 선두 주자</a:t>
            </a:r>
          </a:p>
        </p:txBody>
      </p:sp>
    </p:spTree>
    <p:extLst>
      <p:ext uri="{BB962C8B-B14F-4D97-AF65-F5344CB8AC3E}">
        <p14:creationId xmlns:p14="http://schemas.microsoft.com/office/powerpoint/2010/main" val="297328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240632" y="267891"/>
            <a:ext cx="2845594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사업 구조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240632" y="762000"/>
            <a:ext cx="6355556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2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59397" y="1122422"/>
            <a:ext cx="864097" cy="3503520"/>
          </a:xfrm>
          <a:prstGeom prst="rect">
            <a:avLst/>
          </a:prstGeom>
          <a:solidFill>
            <a:srgbClr val="CCECFF"/>
          </a:solidFill>
          <a:ln w="41275" cap="rnd">
            <a:noFill/>
            <a:prstDash val="dash"/>
          </a:ln>
          <a:effectLst>
            <a:glow rad="266700">
              <a:schemeClr val="accent1">
                <a:alpha val="0"/>
              </a:schemeClr>
            </a:glo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3079" name="TextBox 5"/>
          <p:cNvSpPr txBox="1">
            <a:spLocks noChangeArrowheads="1"/>
          </p:cNvSpPr>
          <p:nvPr/>
        </p:nvSpPr>
        <p:spPr bwMode="auto">
          <a:xfrm>
            <a:off x="1385888" y="260748"/>
            <a:ext cx="2753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3586163" y="914400"/>
            <a:ext cx="16478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900"/>
              <a:t>Harmony  CO.</a:t>
            </a:r>
            <a:endParaRPr lang="ko-KR" altLang="en-US" sz="900"/>
          </a:p>
        </p:txBody>
      </p:sp>
      <p:grpSp>
        <p:nvGrpSpPr>
          <p:cNvPr id="3081" name="그룹 74"/>
          <p:cNvGrpSpPr>
            <a:grpSpLocks/>
          </p:cNvGrpSpPr>
          <p:nvPr/>
        </p:nvGrpSpPr>
        <p:grpSpPr bwMode="auto">
          <a:xfrm>
            <a:off x="1791193" y="1540671"/>
            <a:ext cx="648994" cy="654097"/>
            <a:chOff x="809433" y="1550419"/>
            <a:chExt cx="929886" cy="850549"/>
          </a:xfrm>
        </p:grpSpPr>
        <p:sp>
          <p:nvSpPr>
            <p:cNvPr id="3163" name="TextBox 10"/>
            <p:cNvSpPr txBox="1">
              <a:spLocks noChangeArrowheads="1"/>
            </p:cNvSpPr>
            <p:nvPr/>
          </p:nvSpPr>
          <p:spPr bwMode="auto">
            <a:xfrm>
              <a:off x="809433" y="2145831"/>
              <a:ext cx="929886" cy="25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dirty="0"/>
                <a:t>Customer 1</a:t>
              </a:r>
              <a:endParaRPr lang="ko-KR" altLang="en-US" sz="675" dirty="0"/>
            </a:p>
          </p:txBody>
        </p:sp>
        <p:pic>
          <p:nvPicPr>
            <p:cNvPr id="3164" name="Picture 3" descr="C:\Users\kj119\Desktop\사업계획서\person-1205346_960_72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589" y="1550419"/>
              <a:ext cx="389838" cy="627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2" name="TextBox 12"/>
          <p:cNvSpPr txBox="1">
            <a:spLocks noChangeArrowheads="1"/>
          </p:cNvSpPr>
          <p:nvPr/>
        </p:nvSpPr>
        <p:spPr bwMode="auto">
          <a:xfrm>
            <a:off x="2613423" y="1408510"/>
            <a:ext cx="7786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Harmony Unit</a:t>
            </a:r>
          </a:p>
          <a:p>
            <a:pPr algn="ctr"/>
            <a:r>
              <a:rPr lang="ko-KR" altLang="en-US" sz="675" b="1" dirty="0"/>
              <a:t>구매</a:t>
            </a:r>
          </a:p>
        </p:txBody>
      </p:sp>
      <p:grpSp>
        <p:nvGrpSpPr>
          <p:cNvPr id="3083" name="그룹 13"/>
          <p:cNvGrpSpPr>
            <a:grpSpLocks/>
          </p:cNvGrpSpPr>
          <p:nvPr/>
        </p:nvGrpSpPr>
        <p:grpSpPr bwMode="auto">
          <a:xfrm>
            <a:off x="2708672" y="1753791"/>
            <a:ext cx="628650" cy="142875"/>
            <a:chOff x="1932583" y="2003276"/>
            <a:chExt cx="1022466" cy="271680"/>
          </a:xfrm>
        </p:grpSpPr>
        <p:cxnSp>
          <p:nvCxnSpPr>
            <p:cNvPr id="15" name="직선 화살표 연결선 14"/>
            <p:cNvCxnSpPr/>
            <p:nvPr/>
          </p:nvCxnSpPr>
          <p:spPr>
            <a:xfrm>
              <a:off x="1940329" y="2003276"/>
              <a:ext cx="1014720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1932583" y="2274956"/>
              <a:ext cx="1022466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4" name="TextBox 16"/>
          <p:cNvSpPr txBox="1">
            <a:spLocks noChangeArrowheads="1"/>
          </p:cNvSpPr>
          <p:nvPr/>
        </p:nvSpPr>
        <p:spPr bwMode="auto">
          <a:xfrm>
            <a:off x="2562226" y="1931194"/>
            <a:ext cx="917972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ts val="825"/>
              </a:lnSpc>
            </a:pPr>
            <a:r>
              <a:rPr lang="en-US" altLang="ko-KR" sz="675" b="1" dirty="0"/>
              <a:t>Harmony Unit</a:t>
            </a:r>
          </a:p>
          <a:p>
            <a:pPr algn="ctr">
              <a:lnSpc>
                <a:spcPts val="825"/>
              </a:lnSpc>
            </a:pPr>
            <a:r>
              <a:rPr lang="ko-KR" altLang="en-US" sz="675" b="1" dirty="0"/>
              <a:t>제공</a:t>
            </a:r>
          </a:p>
        </p:txBody>
      </p:sp>
      <p:sp>
        <p:nvSpPr>
          <p:cNvPr id="3085" name="TextBox 17"/>
          <p:cNvSpPr txBox="1">
            <a:spLocks noChangeArrowheads="1"/>
          </p:cNvSpPr>
          <p:nvPr/>
        </p:nvSpPr>
        <p:spPr bwMode="auto">
          <a:xfrm>
            <a:off x="1493044" y="921544"/>
            <a:ext cx="11882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900"/>
              <a:t>Customer</a:t>
            </a:r>
            <a:endParaRPr lang="ko-KR" altLang="en-US" sz="900"/>
          </a:p>
        </p:txBody>
      </p:sp>
      <p:sp>
        <p:nvSpPr>
          <p:cNvPr id="3086" name="TextBox 19"/>
          <p:cNvSpPr txBox="1">
            <a:spLocks noChangeArrowheads="1"/>
          </p:cNvSpPr>
          <p:nvPr/>
        </p:nvSpPr>
        <p:spPr bwMode="auto">
          <a:xfrm>
            <a:off x="1795463" y="5506641"/>
            <a:ext cx="5834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750"/>
              <a:t>기존</a:t>
            </a:r>
            <a:endParaRPr lang="en-US" altLang="ko-KR" sz="750"/>
          </a:p>
          <a:p>
            <a:pPr algn="ctr"/>
            <a:r>
              <a:rPr lang="ko-KR" altLang="en-US" sz="750"/>
              <a:t>사용자</a:t>
            </a:r>
          </a:p>
        </p:txBody>
      </p:sp>
      <p:sp>
        <p:nvSpPr>
          <p:cNvPr id="3087" name="TextBox 22"/>
          <p:cNvSpPr txBox="1">
            <a:spLocks noChangeArrowheads="1"/>
          </p:cNvSpPr>
          <p:nvPr/>
        </p:nvSpPr>
        <p:spPr bwMode="auto">
          <a:xfrm>
            <a:off x="2321719" y="2437210"/>
            <a:ext cx="14239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Instrument Unit</a:t>
            </a:r>
          </a:p>
          <a:p>
            <a:pPr algn="ctr"/>
            <a:r>
              <a:rPr lang="ko-KR" altLang="en-US" sz="675" b="1" dirty="0"/>
              <a:t>구매</a:t>
            </a:r>
          </a:p>
        </p:txBody>
      </p:sp>
      <p:sp>
        <p:nvSpPr>
          <p:cNvPr id="3088" name="TextBox 23"/>
          <p:cNvSpPr txBox="1">
            <a:spLocks noChangeArrowheads="1"/>
          </p:cNvSpPr>
          <p:nvPr/>
        </p:nvSpPr>
        <p:spPr bwMode="auto">
          <a:xfrm>
            <a:off x="2396729" y="3058716"/>
            <a:ext cx="12739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/>
              <a:t>Instrument</a:t>
            </a:r>
            <a:r>
              <a:rPr lang="ko-KR" altLang="en-US" sz="675" b="1"/>
              <a:t>  </a:t>
            </a:r>
            <a:r>
              <a:rPr lang="en-US" altLang="ko-KR" sz="675" b="1"/>
              <a:t>License</a:t>
            </a:r>
            <a:r>
              <a:rPr lang="ko-KR" altLang="en-US" sz="675" b="1"/>
              <a:t> </a:t>
            </a:r>
            <a:endParaRPr lang="en-US" altLang="ko-KR" sz="675" b="1"/>
          </a:p>
          <a:p>
            <a:pPr algn="ctr"/>
            <a:r>
              <a:rPr lang="ko-KR" altLang="en-US" sz="675" b="1"/>
              <a:t>제공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45887" y="1052736"/>
            <a:ext cx="1756562" cy="3607246"/>
          </a:xfrm>
          <a:prstGeom prst="rect">
            <a:avLst/>
          </a:prstGeom>
          <a:solidFill>
            <a:srgbClr val="CCECFF"/>
          </a:solidFill>
          <a:ln w="0" cap="rnd">
            <a:solidFill>
              <a:schemeClr val="tx1"/>
            </a:solidFill>
            <a:prstDash val="dash"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55481" y="1222528"/>
            <a:ext cx="1527414" cy="1311941"/>
          </a:xfrm>
          <a:prstGeom prst="rect">
            <a:avLst/>
          </a:prstGeom>
          <a:solidFill>
            <a:srgbClr val="C5EDCF"/>
          </a:solidFill>
          <a:ln cap="rnd"/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95" name="TextBox 29"/>
          <p:cNvSpPr txBox="1">
            <a:spLocks noChangeArrowheads="1"/>
          </p:cNvSpPr>
          <p:nvPr/>
        </p:nvSpPr>
        <p:spPr bwMode="auto">
          <a:xfrm>
            <a:off x="3655219" y="1232298"/>
            <a:ext cx="1527572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25"/>
              <a:t>Harmony  Kit</a:t>
            </a:r>
            <a:endParaRPr lang="ko-KR" altLang="en-US" sz="825"/>
          </a:p>
        </p:txBody>
      </p:sp>
      <p:sp>
        <p:nvSpPr>
          <p:cNvPr id="37" name="직사각형 36"/>
          <p:cNvSpPr/>
          <p:nvPr/>
        </p:nvSpPr>
        <p:spPr>
          <a:xfrm>
            <a:off x="3653564" y="2609522"/>
            <a:ext cx="1527415" cy="846717"/>
          </a:xfrm>
          <a:prstGeom prst="rect">
            <a:avLst/>
          </a:prstGeom>
          <a:solidFill>
            <a:srgbClr val="C5EDCF"/>
          </a:solidFill>
          <a:ln cap="rnd"/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99" name="TextBox 35"/>
          <p:cNvSpPr txBox="1">
            <a:spLocks noChangeArrowheads="1"/>
          </p:cNvSpPr>
          <p:nvPr/>
        </p:nvSpPr>
        <p:spPr bwMode="auto">
          <a:xfrm>
            <a:off x="3654029" y="2599135"/>
            <a:ext cx="1526381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25"/>
              <a:t>Instrument Unit</a:t>
            </a:r>
            <a:endParaRPr lang="ko-KR" altLang="en-US" sz="825"/>
          </a:p>
        </p:txBody>
      </p:sp>
      <p:sp>
        <p:nvSpPr>
          <p:cNvPr id="44" name="직사각형 43"/>
          <p:cNvSpPr/>
          <p:nvPr/>
        </p:nvSpPr>
        <p:spPr>
          <a:xfrm>
            <a:off x="3655481" y="3550210"/>
            <a:ext cx="1527414" cy="953827"/>
          </a:xfrm>
          <a:prstGeom prst="rect">
            <a:avLst/>
          </a:prstGeom>
          <a:solidFill>
            <a:srgbClr val="C5EDCF"/>
          </a:solidFill>
          <a:ln cap="rnd"/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03" name="TextBox 42"/>
          <p:cNvSpPr txBox="1">
            <a:spLocks noChangeArrowheads="1"/>
          </p:cNvSpPr>
          <p:nvPr/>
        </p:nvSpPr>
        <p:spPr bwMode="auto">
          <a:xfrm>
            <a:off x="3646885" y="3529013"/>
            <a:ext cx="1527572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25"/>
              <a:t>Web Site</a:t>
            </a:r>
            <a:endParaRPr lang="ko-KR" altLang="en-US" sz="825"/>
          </a:p>
        </p:txBody>
      </p:sp>
      <p:sp>
        <p:nvSpPr>
          <p:cNvPr id="3104" name="TextBox 45"/>
          <p:cNvSpPr txBox="1">
            <a:spLocks noChangeArrowheads="1"/>
          </p:cNvSpPr>
          <p:nvPr/>
        </p:nvSpPr>
        <p:spPr bwMode="auto">
          <a:xfrm>
            <a:off x="2426914" y="3584959"/>
            <a:ext cx="1193006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Premium Service </a:t>
            </a:r>
            <a:r>
              <a:rPr lang="ko-KR" altLang="en-US" sz="675" b="1" dirty="0"/>
              <a:t>구매</a:t>
            </a:r>
          </a:p>
        </p:txBody>
      </p:sp>
      <p:sp>
        <p:nvSpPr>
          <p:cNvPr id="3105" name="TextBox 49"/>
          <p:cNvSpPr txBox="1">
            <a:spLocks noChangeArrowheads="1"/>
          </p:cNvSpPr>
          <p:nvPr/>
        </p:nvSpPr>
        <p:spPr bwMode="auto">
          <a:xfrm>
            <a:off x="2406254" y="4142287"/>
            <a:ext cx="1193006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Premium Service </a:t>
            </a:r>
            <a:r>
              <a:rPr lang="ko-KR" altLang="en-US" sz="675" b="1" dirty="0"/>
              <a:t>제공</a:t>
            </a:r>
          </a:p>
        </p:txBody>
      </p:sp>
      <p:grpSp>
        <p:nvGrpSpPr>
          <p:cNvPr id="3106" name="그룹 76"/>
          <p:cNvGrpSpPr>
            <a:grpSpLocks/>
          </p:cNvGrpSpPr>
          <p:nvPr/>
        </p:nvGrpSpPr>
        <p:grpSpPr bwMode="auto">
          <a:xfrm>
            <a:off x="1753763" y="3573065"/>
            <a:ext cx="639394" cy="774938"/>
            <a:chOff x="786197" y="3456238"/>
            <a:chExt cx="909566" cy="809142"/>
          </a:xfrm>
        </p:grpSpPr>
        <p:pic>
          <p:nvPicPr>
            <p:cNvPr id="315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258" y="3456238"/>
              <a:ext cx="586677" cy="66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60" name="TextBox 50"/>
            <p:cNvSpPr txBox="1">
              <a:spLocks noChangeArrowheads="1"/>
            </p:cNvSpPr>
            <p:nvPr/>
          </p:nvSpPr>
          <p:spPr bwMode="auto">
            <a:xfrm>
              <a:off x="786197" y="4060512"/>
              <a:ext cx="909566" cy="20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dirty="0"/>
                <a:t>Customer 3</a:t>
              </a: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6227649" y="1122423"/>
            <a:ext cx="864097" cy="3465552"/>
          </a:xfrm>
          <a:prstGeom prst="rect">
            <a:avLst/>
          </a:prstGeom>
          <a:solidFill>
            <a:srgbClr val="CCECFF"/>
          </a:solidFill>
          <a:ln cap="rnd">
            <a:prstDash val="dash"/>
            <a:round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3110" name="TextBox 52"/>
          <p:cNvSpPr txBox="1">
            <a:spLocks noChangeArrowheads="1"/>
          </p:cNvSpPr>
          <p:nvPr/>
        </p:nvSpPr>
        <p:spPr bwMode="auto">
          <a:xfrm>
            <a:off x="5836444" y="912019"/>
            <a:ext cx="1646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900"/>
              <a:t>Cooperator</a:t>
            </a:r>
            <a:endParaRPr lang="ko-KR" altLang="en-US" sz="900"/>
          </a:p>
        </p:txBody>
      </p:sp>
      <p:pic>
        <p:nvPicPr>
          <p:cNvPr id="31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680" y="1712178"/>
            <a:ext cx="415528" cy="19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13" name="TextBox 72"/>
          <p:cNvSpPr txBox="1">
            <a:spLocks noChangeArrowheads="1"/>
          </p:cNvSpPr>
          <p:nvPr/>
        </p:nvSpPr>
        <p:spPr bwMode="auto">
          <a:xfrm>
            <a:off x="3545887" y="1984824"/>
            <a:ext cx="1163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00" dirty="0"/>
              <a:t>H/W</a:t>
            </a:r>
          </a:p>
          <a:p>
            <a:pPr algn="ctr"/>
            <a:r>
              <a:rPr lang="en-US" altLang="ko-KR" sz="600" dirty="0"/>
              <a:t>(Leap motion, Arduino)</a:t>
            </a:r>
            <a:endParaRPr lang="ko-KR" altLang="en-US" sz="600" dirty="0"/>
          </a:p>
        </p:txBody>
      </p:sp>
      <p:grpSp>
        <p:nvGrpSpPr>
          <p:cNvPr id="3114" name="그룹 73"/>
          <p:cNvGrpSpPr>
            <a:grpSpLocks/>
          </p:cNvGrpSpPr>
          <p:nvPr/>
        </p:nvGrpSpPr>
        <p:grpSpPr bwMode="auto">
          <a:xfrm>
            <a:off x="4354878" y="1593055"/>
            <a:ext cx="966788" cy="804619"/>
            <a:chOff x="4324755" y="1636545"/>
            <a:chExt cx="1288889" cy="804893"/>
          </a:xfrm>
        </p:grpSpPr>
        <p:pic>
          <p:nvPicPr>
            <p:cNvPr id="3157" name="Picture 8" descr="C:\Users\kj119\Desktop\사업계획서\License-manag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118" y="1636545"/>
              <a:ext cx="491674" cy="49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8" name="TextBox 78"/>
            <p:cNvSpPr txBox="1">
              <a:spLocks noChangeArrowheads="1"/>
            </p:cNvSpPr>
            <p:nvPr/>
          </p:nvSpPr>
          <p:spPr bwMode="auto">
            <a:xfrm>
              <a:off x="4324755" y="2164345"/>
              <a:ext cx="1288889" cy="277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00" dirty="0"/>
                <a:t>Instrument</a:t>
              </a:r>
            </a:p>
            <a:p>
              <a:pPr algn="ctr"/>
              <a:r>
                <a:rPr lang="ko-KR" altLang="en-US" sz="600" dirty="0"/>
                <a:t> </a:t>
              </a:r>
              <a:r>
                <a:rPr lang="en-US" altLang="ko-KR" sz="600" dirty="0"/>
                <a:t>License</a:t>
              </a:r>
            </a:p>
          </p:txBody>
        </p:sp>
      </p:grpSp>
      <p:grpSp>
        <p:nvGrpSpPr>
          <p:cNvPr id="3115" name="그룹 80"/>
          <p:cNvGrpSpPr>
            <a:grpSpLocks/>
          </p:cNvGrpSpPr>
          <p:nvPr/>
        </p:nvGrpSpPr>
        <p:grpSpPr bwMode="auto">
          <a:xfrm>
            <a:off x="3992166" y="2811066"/>
            <a:ext cx="837009" cy="619662"/>
            <a:chOff x="4344485" y="1591673"/>
            <a:chExt cx="1288889" cy="825120"/>
          </a:xfrm>
        </p:grpSpPr>
        <p:pic>
          <p:nvPicPr>
            <p:cNvPr id="3155" name="Picture 8" descr="C:\Users\kj119\Desktop\사업계획서\License-manag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974" y="1591673"/>
              <a:ext cx="427396" cy="49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6" name="TextBox 82"/>
            <p:cNvSpPr txBox="1">
              <a:spLocks noChangeArrowheads="1"/>
            </p:cNvSpPr>
            <p:nvPr/>
          </p:nvSpPr>
          <p:spPr bwMode="auto">
            <a:xfrm>
              <a:off x="4344485" y="2047951"/>
              <a:ext cx="1288889" cy="36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00"/>
                <a:t>Instrument</a:t>
              </a:r>
            </a:p>
            <a:p>
              <a:pPr algn="ctr"/>
              <a:r>
                <a:rPr lang="ko-KR" altLang="en-US" sz="600"/>
                <a:t> </a:t>
              </a:r>
              <a:r>
                <a:rPr lang="en-US" altLang="ko-KR" sz="600"/>
                <a:t>License</a:t>
              </a:r>
            </a:p>
          </p:txBody>
        </p:sp>
      </p:grpSp>
      <p:pic>
        <p:nvPicPr>
          <p:cNvPr id="3116" name="Picture 10" descr="C:\Users\kj119\Desktop\사업계획서\90944113-gold-ticket-golden-token-tear-off-ticket-coupon-with-star-magical-backgroun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66" y="3788569"/>
            <a:ext cx="416719" cy="32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7" name="TextBox 86"/>
          <p:cNvSpPr txBox="1">
            <a:spLocks noChangeArrowheads="1"/>
          </p:cNvSpPr>
          <p:nvPr/>
        </p:nvSpPr>
        <p:spPr bwMode="auto">
          <a:xfrm>
            <a:off x="3844958" y="4130124"/>
            <a:ext cx="5220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00" dirty="0"/>
              <a:t>Premium</a:t>
            </a:r>
          </a:p>
          <a:p>
            <a:pPr algn="ctr"/>
            <a:r>
              <a:rPr lang="en-US" altLang="ko-KR" sz="600" dirty="0"/>
              <a:t>Service</a:t>
            </a:r>
          </a:p>
        </p:txBody>
      </p:sp>
      <p:grpSp>
        <p:nvGrpSpPr>
          <p:cNvPr id="3118" name="그룹 87"/>
          <p:cNvGrpSpPr>
            <a:grpSpLocks/>
          </p:cNvGrpSpPr>
          <p:nvPr/>
        </p:nvGrpSpPr>
        <p:grpSpPr bwMode="auto">
          <a:xfrm>
            <a:off x="2689623" y="3904060"/>
            <a:ext cx="629840" cy="144065"/>
            <a:chOff x="1932583" y="2003276"/>
            <a:chExt cx="1022466" cy="271680"/>
          </a:xfrm>
        </p:grpSpPr>
        <p:cxnSp>
          <p:nvCxnSpPr>
            <p:cNvPr id="89" name="직선 화살표 연결선 88"/>
            <p:cNvCxnSpPr/>
            <p:nvPr/>
          </p:nvCxnSpPr>
          <p:spPr>
            <a:xfrm>
              <a:off x="1940314" y="2003276"/>
              <a:ext cx="1014735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 flipH="1">
              <a:off x="1932583" y="2274956"/>
              <a:ext cx="1022466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9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23" y="3821907"/>
            <a:ext cx="431006" cy="5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20" name="TextBox 95"/>
          <p:cNvSpPr txBox="1">
            <a:spLocks noChangeArrowheads="1"/>
          </p:cNvSpPr>
          <p:nvPr/>
        </p:nvSpPr>
        <p:spPr bwMode="auto">
          <a:xfrm>
            <a:off x="4457700" y="4148487"/>
            <a:ext cx="69949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00" dirty="0"/>
              <a:t>Advertisement</a:t>
            </a:r>
          </a:p>
        </p:txBody>
      </p:sp>
      <p:grpSp>
        <p:nvGrpSpPr>
          <p:cNvPr id="3121" name="그룹 75"/>
          <p:cNvGrpSpPr>
            <a:grpSpLocks/>
          </p:cNvGrpSpPr>
          <p:nvPr/>
        </p:nvGrpSpPr>
        <p:grpSpPr bwMode="auto">
          <a:xfrm>
            <a:off x="6253116" y="1500223"/>
            <a:ext cx="864394" cy="664867"/>
            <a:chOff x="6890430" y="1363587"/>
            <a:chExt cx="1152129" cy="664955"/>
          </a:xfrm>
        </p:grpSpPr>
        <p:sp>
          <p:nvSpPr>
            <p:cNvPr id="3151" name="TextBox 57"/>
            <p:cNvSpPr txBox="1">
              <a:spLocks noChangeArrowheads="1"/>
            </p:cNvSpPr>
            <p:nvPr/>
          </p:nvSpPr>
          <p:spPr bwMode="auto">
            <a:xfrm>
              <a:off x="6890430" y="1728420"/>
              <a:ext cx="1152129" cy="300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dirty="0"/>
                <a:t>Leap motion</a:t>
              </a:r>
            </a:p>
            <a:p>
              <a:pPr algn="ctr"/>
              <a:r>
                <a:rPr lang="en-US" altLang="ko-KR" sz="675" dirty="0"/>
                <a:t>Company</a:t>
              </a:r>
              <a:endParaRPr lang="ko-KR" altLang="en-US" sz="675" dirty="0"/>
            </a:p>
          </p:txBody>
        </p:sp>
        <p:pic>
          <p:nvPicPr>
            <p:cNvPr id="3152" name="Picture 1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1495" y="1363587"/>
              <a:ext cx="763955" cy="418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22" name="그룹 77"/>
          <p:cNvGrpSpPr>
            <a:grpSpLocks/>
          </p:cNvGrpSpPr>
          <p:nvPr/>
        </p:nvGrpSpPr>
        <p:grpSpPr bwMode="auto">
          <a:xfrm>
            <a:off x="5288552" y="1855477"/>
            <a:ext cx="940594" cy="736275"/>
            <a:chOff x="5614247" y="1257398"/>
            <a:chExt cx="1254849" cy="736297"/>
          </a:xfrm>
        </p:grpSpPr>
        <p:sp>
          <p:nvSpPr>
            <p:cNvPr id="3146" name="TextBox 59"/>
            <p:cNvSpPr txBox="1">
              <a:spLocks noChangeArrowheads="1"/>
            </p:cNvSpPr>
            <p:nvPr/>
          </p:nvSpPr>
          <p:spPr bwMode="auto">
            <a:xfrm>
              <a:off x="5614247" y="1257398"/>
              <a:ext cx="1254849" cy="403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b="1" dirty="0"/>
                <a:t>Leap motion, Arduino</a:t>
              </a:r>
            </a:p>
            <a:p>
              <a:pPr algn="ctr"/>
              <a:r>
                <a:rPr lang="ko-KR" altLang="en-US" sz="675" b="1" dirty="0"/>
                <a:t>구매 장기 계약</a:t>
              </a:r>
            </a:p>
          </p:txBody>
        </p:sp>
        <p:sp>
          <p:nvSpPr>
            <p:cNvPr id="3147" name="TextBox 60"/>
            <p:cNvSpPr txBox="1">
              <a:spLocks noChangeArrowheads="1"/>
            </p:cNvSpPr>
            <p:nvPr/>
          </p:nvSpPr>
          <p:spPr bwMode="auto">
            <a:xfrm>
              <a:off x="5656832" y="1797481"/>
              <a:ext cx="1195475" cy="19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675" b="1"/>
                <a:t>제품 제공</a:t>
              </a:r>
              <a:endParaRPr lang="en-US" altLang="ko-KR" sz="675" b="1"/>
            </a:p>
          </p:txBody>
        </p:sp>
        <p:grpSp>
          <p:nvGrpSpPr>
            <p:cNvPr id="3148" name="그룹 98"/>
            <p:cNvGrpSpPr>
              <a:grpSpLocks/>
            </p:cNvGrpSpPr>
            <p:nvPr/>
          </p:nvGrpSpPr>
          <p:grpSpPr bwMode="auto">
            <a:xfrm>
              <a:off x="5800731" y="1656038"/>
              <a:ext cx="839217" cy="143574"/>
              <a:chOff x="1932583" y="2003276"/>
              <a:chExt cx="1022466" cy="271680"/>
            </a:xfrm>
          </p:grpSpPr>
          <p:cxnSp>
            <p:nvCxnSpPr>
              <p:cNvPr id="100" name="직선 화살표 연결선 99"/>
              <p:cNvCxnSpPr/>
              <p:nvPr/>
            </p:nvCxnSpPr>
            <p:spPr>
              <a:xfrm>
                <a:off x="1939545" y="2003716"/>
                <a:ext cx="1016011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1931804" y="2274082"/>
                <a:ext cx="1023752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23" name="그룹 83"/>
          <p:cNvGrpSpPr>
            <a:grpSpLocks/>
          </p:cNvGrpSpPr>
          <p:nvPr/>
        </p:nvGrpSpPr>
        <p:grpSpPr bwMode="auto">
          <a:xfrm>
            <a:off x="5270927" y="3264779"/>
            <a:ext cx="919163" cy="688692"/>
            <a:chOff x="5614247" y="2914820"/>
            <a:chExt cx="1225162" cy="688886"/>
          </a:xfrm>
        </p:grpSpPr>
        <p:sp>
          <p:nvSpPr>
            <p:cNvPr id="3141" name="TextBox 67"/>
            <p:cNvSpPr txBox="1">
              <a:spLocks noChangeArrowheads="1"/>
            </p:cNvSpPr>
            <p:nvPr/>
          </p:nvSpPr>
          <p:spPr bwMode="auto">
            <a:xfrm>
              <a:off x="5643934" y="2914820"/>
              <a:ext cx="1195475" cy="19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b="1" dirty="0"/>
                <a:t>Web site</a:t>
              </a:r>
              <a:r>
                <a:rPr lang="ko-KR" altLang="en-US" sz="675" b="1" dirty="0"/>
                <a:t>에</a:t>
              </a:r>
              <a:r>
                <a:rPr lang="en-US" altLang="ko-KR" sz="675" b="1" dirty="0"/>
                <a:t> </a:t>
              </a:r>
              <a:r>
                <a:rPr lang="ko-KR" altLang="en-US" sz="675" b="1" dirty="0"/>
                <a:t>광고 </a:t>
              </a:r>
            </a:p>
          </p:txBody>
        </p:sp>
        <p:sp>
          <p:nvSpPr>
            <p:cNvPr id="3142" name="TextBox 68"/>
            <p:cNvSpPr txBox="1">
              <a:spLocks noChangeArrowheads="1"/>
            </p:cNvSpPr>
            <p:nvPr/>
          </p:nvSpPr>
          <p:spPr bwMode="auto">
            <a:xfrm>
              <a:off x="5614247" y="3407443"/>
              <a:ext cx="1195475" cy="19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675" b="1"/>
                <a:t>광고비 지불 </a:t>
              </a:r>
              <a:endParaRPr lang="en-US" altLang="ko-KR" sz="675" b="1"/>
            </a:p>
          </p:txBody>
        </p:sp>
        <p:grpSp>
          <p:nvGrpSpPr>
            <p:cNvPr id="3143" name="그룹 104"/>
            <p:cNvGrpSpPr>
              <a:grpSpLocks/>
            </p:cNvGrpSpPr>
            <p:nvPr/>
          </p:nvGrpSpPr>
          <p:grpSpPr bwMode="auto">
            <a:xfrm>
              <a:off x="5822064" y="3202139"/>
              <a:ext cx="839217" cy="143574"/>
              <a:chOff x="1932583" y="2003276"/>
              <a:chExt cx="1022466" cy="271680"/>
            </a:xfrm>
          </p:grpSpPr>
          <p:cxnSp>
            <p:nvCxnSpPr>
              <p:cNvPr id="106" name="직선 화살표 연결선 105"/>
              <p:cNvCxnSpPr/>
              <p:nvPr/>
            </p:nvCxnSpPr>
            <p:spPr>
              <a:xfrm>
                <a:off x="1940415" y="2002712"/>
                <a:ext cx="1015102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1932680" y="2275400"/>
                <a:ext cx="1022836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24" name="그룹 79"/>
          <p:cNvGrpSpPr>
            <a:grpSpLocks/>
          </p:cNvGrpSpPr>
          <p:nvPr/>
        </p:nvGrpSpPr>
        <p:grpSpPr bwMode="auto">
          <a:xfrm>
            <a:off x="6280069" y="3187330"/>
            <a:ext cx="863204" cy="705317"/>
            <a:chOff x="6870288" y="2964144"/>
            <a:chExt cx="1152129" cy="705335"/>
          </a:xfrm>
        </p:grpSpPr>
        <p:pic>
          <p:nvPicPr>
            <p:cNvPr id="3139" name="Picture 4" descr="C:\Users\kj119\Desktop\사업계획서\48039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245" y="2964144"/>
              <a:ext cx="1064217" cy="558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0" name="TextBox 107"/>
            <p:cNvSpPr txBox="1">
              <a:spLocks noChangeArrowheads="1"/>
            </p:cNvSpPr>
            <p:nvPr/>
          </p:nvSpPr>
          <p:spPr bwMode="auto">
            <a:xfrm>
              <a:off x="6870288" y="3473266"/>
              <a:ext cx="1152129" cy="196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/>
                <a:t>Advertiser</a:t>
              </a:r>
              <a:endParaRPr lang="ko-KR" altLang="en-US" sz="675"/>
            </a:p>
          </p:txBody>
        </p:sp>
      </p:grpSp>
      <p:pic>
        <p:nvPicPr>
          <p:cNvPr id="3125" name="Picture 20" descr="C:\Users\kj119\Desktop\사업계획서\Shape_4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04" y="2480072"/>
            <a:ext cx="542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6" name="TextBox 113"/>
          <p:cNvSpPr txBox="1">
            <a:spLocks noChangeArrowheads="1"/>
          </p:cNvSpPr>
          <p:nvPr/>
        </p:nvSpPr>
        <p:spPr bwMode="auto">
          <a:xfrm>
            <a:off x="1772501" y="3145444"/>
            <a:ext cx="667686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dirty="0"/>
              <a:t>Customer 2</a:t>
            </a:r>
            <a:endParaRPr lang="ko-KR" altLang="en-US" sz="675" dirty="0"/>
          </a:p>
        </p:txBody>
      </p:sp>
      <p:grpSp>
        <p:nvGrpSpPr>
          <p:cNvPr id="3127" name="그룹 114"/>
          <p:cNvGrpSpPr>
            <a:grpSpLocks/>
          </p:cNvGrpSpPr>
          <p:nvPr/>
        </p:nvGrpSpPr>
        <p:grpSpPr bwMode="auto">
          <a:xfrm>
            <a:off x="2697956" y="2843213"/>
            <a:ext cx="628650" cy="142875"/>
            <a:chOff x="1932583" y="2003276"/>
            <a:chExt cx="1022466" cy="271680"/>
          </a:xfrm>
        </p:grpSpPr>
        <p:cxnSp>
          <p:nvCxnSpPr>
            <p:cNvPr id="116" name="직선 화살표 연결선 115"/>
            <p:cNvCxnSpPr/>
            <p:nvPr/>
          </p:nvCxnSpPr>
          <p:spPr>
            <a:xfrm>
              <a:off x="1940329" y="2003276"/>
              <a:ext cx="1014720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H="1">
              <a:off x="1932583" y="2274956"/>
              <a:ext cx="1022466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9BE0AE8-6447-4735-9466-0DE9AF2762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6514" y="2173960"/>
            <a:ext cx="606001" cy="300082"/>
          </a:xfrm>
          <a:prstGeom prst="rect">
            <a:avLst/>
          </a:prstGeom>
        </p:spPr>
      </p:pic>
      <p:sp>
        <p:nvSpPr>
          <p:cNvPr id="72" name="TextBox 57">
            <a:extLst>
              <a:ext uri="{FF2B5EF4-FFF2-40B4-BE49-F238E27FC236}">
                <a16:creationId xmlns:a16="http://schemas.microsoft.com/office/drawing/2014/main" id="{B0988595-6A46-47DF-A518-890163995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911" y="2474042"/>
            <a:ext cx="86439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dirty="0"/>
              <a:t>Arduino</a:t>
            </a:r>
          </a:p>
          <a:p>
            <a:pPr algn="ctr"/>
            <a:r>
              <a:rPr lang="en-US" altLang="ko-KR" sz="675" dirty="0"/>
              <a:t>Company</a:t>
            </a:r>
            <a:endParaRPr lang="ko-KR" altLang="en-US" sz="675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C38451-3948-4B4E-B1C8-2F8159E67E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45" b="95337" l="6881" r="95413">
                        <a14:foregroundMark x1="7339" y1="64249" x2="12385" y2="69948"/>
                        <a14:foregroundMark x1="7339" y1="65803" x2="7339" y2="56477"/>
                        <a14:foregroundMark x1="36239" y1="89119" x2="41284" y2="89119"/>
                        <a14:foregroundMark x1="37615" y1="93264" x2="43119" y2="95337"/>
                        <a14:foregroundMark x1="42661" y1="95337" x2="44037" y2="91192"/>
                        <a14:foregroundMark x1="92202" y1="53886" x2="92202" y2="56995"/>
                        <a14:foregroundMark x1="95413" y1="54922" x2="95413" y2="54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804" y="1604964"/>
            <a:ext cx="408393" cy="3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60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240632" y="267891"/>
            <a:ext cx="2845594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수익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240632" y="762000"/>
            <a:ext cx="6355556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2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4100" name="TextBox 5"/>
          <p:cNvSpPr txBox="1">
            <a:spLocks noChangeArrowheads="1"/>
          </p:cNvSpPr>
          <p:nvPr/>
        </p:nvSpPr>
        <p:spPr bwMode="auto">
          <a:xfrm>
            <a:off x="1385888" y="260748"/>
            <a:ext cx="2753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ko-KR" altLang="en-US"/>
          </a:p>
        </p:txBody>
      </p:sp>
      <p:grpSp>
        <p:nvGrpSpPr>
          <p:cNvPr id="4102" name="그룹 9"/>
          <p:cNvGrpSpPr>
            <a:grpSpLocks/>
          </p:cNvGrpSpPr>
          <p:nvPr/>
        </p:nvGrpSpPr>
        <p:grpSpPr bwMode="auto">
          <a:xfrm>
            <a:off x="1240632" y="938213"/>
            <a:ext cx="1756172" cy="3745706"/>
            <a:chOff x="3203848" y="914315"/>
            <a:chExt cx="2342083" cy="3745667"/>
          </a:xfrm>
        </p:grpSpPr>
        <p:sp>
          <p:nvSpPr>
            <p:cNvPr id="5" name="직사각형 4"/>
            <p:cNvSpPr/>
            <p:nvPr/>
          </p:nvSpPr>
          <p:spPr>
            <a:xfrm>
              <a:off x="3203848" y="1052736"/>
              <a:ext cx="2342083" cy="3607246"/>
            </a:xfrm>
            <a:prstGeom prst="rect">
              <a:avLst/>
            </a:prstGeom>
            <a:solidFill>
              <a:srgbClr val="CCECFF"/>
            </a:solidFill>
            <a:ln w="0" cap="rnd">
              <a:solidFill>
                <a:schemeClr val="tx1"/>
              </a:solidFill>
              <a:prstDash val="dash"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grpSp>
          <p:nvGrpSpPr>
            <p:cNvPr id="4110" name="그룹 6"/>
            <p:cNvGrpSpPr>
              <a:grpSpLocks/>
            </p:cNvGrpSpPr>
            <p:nvPr/>
          </p:nvGrpSpPr>
          <p:grpSpPr bwMode="auto">
            <a:xfrm>
              <a:off x="3258160" y="914315"/>
              <a:ext cx="2258055" cy="3589721"/>
              <a:chOff x="3258160" y="914315"/>
              <a:chExt cx="2258055" cy="3589721"/>
            </a:xfrm>
          </p:grpSpPr>
          <p:sp>
            <p:nvSpPr>
              <p:cNvPr id="4111" name="TextBox 7"/>
              <p:cNvSpPr txBox="1">
                <a:spLocks noChangeArrowheads="1"/>
              </p:cNvSpPr>
              <p:nvPr/>
            </p:nvSpPr>
            <p:spPr bwMode="auto">
              <a:xfrm>
                <a:off x="3258160" y="914315"/>
                <a:ext cx="2196463" cy="230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900"/>
                  <a:t>Harmony  CO.</a:t>
                </a:r>
                <a:endParaRPr lang="ko-KR" altLang="en-US" sz="9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349975" y="1222527"/>
                <a:ext cx="2036552" cy="1311941"/>
              </a:xfrm>
              <a:prstGeom prst="rect">
                <a:avLst/>
              </a:prstGeom>
              <a:solidFill>
                <a:srgbClr val="C5EDCF"/>
              </a:solidFill>
              <a:ln cap="rnd"/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4115" name="TextBox 29"/>
              <p:cNvSpPr txBox="1">
                <a:spLocks noChangeArrowheads="1"/>
              </p:cNvSpPr>
              <p:nvPr/>
            </p:nvSpPr>
            <p:spPr bwMode="auto">
              <a:xfrm>
                <a:off x="3349975" y="1231711"/>
                <a:ext cx="2036552" cy="21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825"/>
                  <a:t>Harmony  Kit</a:t>
                </a:r>
                <a:endParaRPr lang="ko-KR" altLang="en-US" sz="825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3347417" y="2609521"/>
                <a:ext cx="2036553" cy="846717"/>
              </a:xfrm>
              <a:prstGeom prst="rect">
                <a:avLst/>
              </a:prstGeom>
              <a:solidFill>
                <a:srgbClr val="C5EDCF"/>
              </a:solidFill>
              <a:ln cap="rnd"/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4119" name="TextBox 35"/>
              <p:cNvSpPr txBox="1">
                <a:spLocks noChangeArrowheads="1"/>
              </p:cNvSpPr>
              <p:nvPr/>
            </p:nvSpPr>
            <p:spPr bwMode="auto">
              <a:xfrm>
                <a:off x="3347414" y="2598576"/>
                <a:ext cx="2036552" cy="21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825"/>
                  <a:t>Instrument Unit</a:t>
                </a:r>
                <a:endParaRPr lang="ko-KR" altLang="en-US" sz="825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3349975" y="3550209"/>
                <a:ext cx="2036552" cy="953827"/>
              </a:xfrm>
              <a:prstGeom prst="rect">
                <a:avLst/>
              </a:prstGeom>
              <a:solidFill>
                <a:srgbClr val="C5EDCF"/>
              </a:solidFill>
              <a:ln cap="rnd"/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/>
              </a:p>
            </p:txBody>
          </p:sp>
          <p:sp>
            <p:nvSpPr>
              <p:cNvPr id="4123" name="TextBox 42"/>
              <p:cNvSpPr txBox="1">
                <a:spLocks noChangeArrowheads="1"/>
              </p:cNvSpPr>
              <p:nvPr/>
            </p:nvSpPr>
            <p:spPr bwMode="auto">
              <a:xfrm>
                <a:off x="3338116" y="3528649"/>
                <a:ext cx="2036552" cy="21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825" dirty="0"/>
                  <a:t>Web Site</a:t>
                </a:r>
                <a:endParaRPr lang="ko-KR" altLang="en-US" sz="825" dirty="0"/>
              </a:p>
            </p:txBody>
          </p:sp>
          <p:pic>
            <p:nvPicPr>
              <p:cNvPr id="4124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195" y="1740749"/>
                <a:ext cx="553864" cy="1968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126" name="TextBox 72"/>
              <p:cNvSpPr txBox="1">
                <a:spLocks noChangeArrowheads="1"/>
              </p:cNvSpPr>
              <p:nvPr/>
            </p:nvSpPr>
            <p:spPr bwMode="auto">
              <a:xfrm>
                <a:off x="3397566" y="2020799"/>
                <a:ext cx="1288889" cy="369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600" dirty="0"/>
                  <a:t>H/W</a:t>
                </a:r>
              </a:p>
              <a:p>
                <a:pPr algn="ctr"/>
                <a:r>
                  <a:rPr lang="en-US" altLang="ko-KR" sz="600" dirty="0"/>
                  <a:t>(Leap motion, Arduino)</a:t>
                </a:r>
                <a:endParaRPr lang="ko-KR" altLang="en-US" sz="600" dirty="0"/>
              </a:p>
            </p:txBody>
          </p:sp>
          <p:grpSp>
            <p:nvGrpSpPr>
              <p:cNvPr id="4127" name="그룹 73"/>
              <p:cNvGrpSpPr>
                <a:grpSpLocks/>
              </p:cNvGrpSpPr>
              <p:nvPr/>
            </p:nvGrpSpPr>
            <p:grpSpPr bwMode="auto">
              <a:xfrm>
                <a:off x="4227326" y="1593349"/>
                <a:ext cx="1288889" cy="805587"/>
                <a:chOff x="4269771" y="1636545"/>
                <a:chExt cx="1288889" cy="805587"/>
              </a:xfrm>
            </p:grpSpPr>
            <p:pic>
              <p:nvPicPr>
                <p:cNvPr id="4135" name="Picture 8" descr="C:\Users\kj119\Desktop\사업계획서\License-manager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0118" y="1636545"/>
                  <a:ext cx="491674" cy="4916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6" name="TextBox 78"/>
                <p:cNvSpPr txBox="1">
                  <a:spLocks noChangeArrowheads="1"/>
                </p:cNvSpPr>
                <p:nvPr/>
              </p:nvSpPr>
              <p:spPr bwMode="auto">
                <a:xfrm>
                  <a:off x="4269771" y="2165136"/>
                  <a:ext cx="1288889" cy="276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600"/>
                    <a:t>Instrument</a:t>
                  </a:r>
                </a:p>
                <a:p>
                  <a:pPr algn="ctr"/>
                  <a:r>
                    <a:rPr lang="ko-KR" altLang="en-US" sz="600"/>
                    <a:t> </a:t>
                  </a:r>
                  <a:r>
                    <a:rPr lang="en-US" altLang="ko-KR" sz="600"/>
                    <a:t>License</a:t>
                  </a:r>
                </a:p>
              </p:txBody>
            </p:sp>
          </p:grpSp>
          <p:grpSp>
            <p:nvGrpSpPr>
              <p:cNvPr id="4128" name="그룹 80"/>
              <p:cNvGrpSpPr>
                <a:grpSpLocks/>
              </p:cNvGrpSpPr>
              <p:nvPr/>
            </p:nvGrpSpPr>
            <p:grpSpPr bwMode="auto">
              <a:xfrm>
                <a:off x="3798571" y="2811330"/>
                <a:ext cx="1115644" cy="619762"/>
                <a:chOff x="4344485" y="1591673"/>
                <a:chExt cx="1288889" cy="825005"/>
              </a:xfrm>
            </p:grpSpPr>
            <p:pic>
              <p:nvPicPr>
                <p:cNvPr id="4133" name="Picture 8" descr="C:\Users\kj119\Desktop\사업계획서\License-manager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5974" y="1591673"/>
                  <a:ext cx="427396" cy="4916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4" name="TextBox 82"/>
                <p:cNvSpPr txBox="1">
                  <a:spLocks noChangeArrowheads="1"/>
                </p:cNvSpPr>
                <p:nvPr/>
              </p:nvSpPr>
              <p:spPr bwMode="auto">
                <a:xfrm>
                  <a:off x="4344485" y="2047951"/>
                  <a:ext cx="1288889" cy="3687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600"/>
                    <a:t>Instrument</a:t>
                  </a:r>
                </a:p>
                <a:p>
                  <a:pPr algn="ctr"/>
                  <a:r>
                    <a:rPr lang="ko-KR" altLang="en-US" sz="600"/>
                    <a:t> </a:t>
                  </a:r>
                  <a:r>
                    <a:rPr lang="en-US" altLang="ko-KR" sz="600"/>
                    <a:t>License</a:t>
                  </a:r>
                </a:p>
              </p:txBody>
            </p:sp>
          </p:grpSp>
          <p:pic>
            <p:nvPicPr>
              <p:cNvPr id="4131" name="Picture 1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4059" y="3784763"/>
                <a:ext cx="575254" cy="5925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132" name="TextBox 95"/>
              <p:cNvSpPr txBox="1">
                <a:spLocks noChangeArrowheads="1"/>
              </p:cNvSpPr>
              <p:nvPr/>
            </p:nvSpPr>
            <p:spPr bwMode="auto">
              <a:xfrm>
                <a:off x="3879245" y="4127214"/>
                <a:ext cx="954291" cy="184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600" dirty="0"/>
                  <a:t>Advertisement</a:t>
                </a:r>
              </a:p>
            </p:txBody>
          </p:sp>
        </p:grpSp>
      </p:grpSp>
      <p:sp>
        <p:nvSpPr>
          <p:cNvPr id="4103" name="TextBox 18"/>
          <p:cNvSpPr txBox="1">
            <a:spLocks noChangeArrowheads="1"/>
          </p:cNvSpPr>
          <p:nvPr/>
        </p:nvSpPr>
        <p:spPr bwMode="auto">
          <a:xfrm>
            <a:off x="2983009" y="1470349"/>
            <a:ext cx="488637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28650" indent="-1714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/>
            <a:r>
              <a:rPr lang="en-US" altLang="ko-KR" sz="1200" dirty="0"/>
              <a:t>Harmony Kit </a:t>
            </a:r>
            <a:r>
              <a:rPr lang="ko-KR" altLang="en-US" sz="1200" dirty="0"/>
              <a:t>판매</a:t>
            </a:r>
            <a:r>
              <a:rPr lang="en-US" altLang="ko-KR" sz="1200" dirty="0"/>
              <a:t> </a:t>
            </a:r>
            <a:r>
              <a:rPr lang="en-US" altLang="ko-KR" sz="1000" dirty="0"/>
              <a:t>(Leap motion + Web Cam + Instrument License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/>
              <a:t>Leap motion</a:t>
            </a:r>
            <a:r>
              <a:rPr lang="ko-KR" altLang="en-US" sz="1000" dirty="0"/>
              <a:t>사와의 장기 계약을 통해 </a:t>
            </a:r>
            <a:r>
              <a:rPr lang="en-US" altLang="ko-KR" sz="1000" dirty="0"/>
              <a:t>$50(</a:t>
            </a:r>
            <a:r>
              <a:rPr lang="ko-KR" altLang="en-US" sz="1000" dirty="0"/>
              <a:t>한화 약 </a:t>
            </a:r>
            <a:r>
              <a:rPr lang="en-US" altLang="ko-KR" sz="1000" dirty="0"/>
              <a:t>56,000</a:t>
            </a:r>
            <a:r>
              <a:rPr lang="ko-KR" altLang="en-US" sz="1000" dirty="0"/>
              <a:t>원</a:t>
            </a:r>
            <a:r>
              <a:rPr lang="en-US" altLang="ko-KR" sz="1000" dirty="0"/>
              <a:t>)</a:t>
            </a:r>
            <a:r>
              <a:rPr lang="ko-KR" altLang="en-US" sz="1000" dirty="0"/>
              <a:t>에 구입한다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/>
              <a:t>Arduino </a:t>
            </a:r>
            <a:r>
              <a:rPr lang="ko-KR" altLang="en-US" sz="1000" dirty="0"/>
              <a:t>사와의 장기 계약을 통해 </a:t>
            </a:r>
            <a:r>
              <a:rPr lang="en-US" altLang="ko-KR" sz="1000" dirty="0"/>
              <a:t>$5(</a:t>
            </a:r>
            <a:r>
              <a:rPr lang="ko-KR" altLang="en-US" sz="1000" dirty="0"/>
              <a:t>한화 약 </a:t>
            </a:r>
            <a:r>
              <a:rPr lang="en-US" altLang="ko-KR" sz="1000" dirty="0"/>
              <a:t>5,600</a:t>
            </a:r>
            <a:r>
              <a:rPr lang="ko-KR" altLang="en-US" sz="1000" dirty="0"/>
              <a:t>원</a:t>
            </a:r>
            <a:r>
              <a:rPr lang="en-US" altLang="ko-KR" sz="1000" dirty="0"/>
              <a:t>)</a:t>
            </a:r>
            <a:r>
              <a:rPr lang="ko-KR" altLang="en-US" sz="1000" dirty="0"/>
              <a:t>에 구입한다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/>
              <a:t>Instrument License</a:t>
            </a:r>
            <a:r>
              <a:rPr lang="ko-KR" altLang="en-US" sz="1000" dirty="0"/>
              <a:t>가격을 </a:t>
            </a:r>
            <a:r>
              <a:rPr lang="en-US" altLang="ko-KR" sz="1000" dirty="0"/>
              <a:t>10</a:t>
            </a:r>
            <a:r>
              <a:rPr lang="ko-KR" altLang="en-US" sz="1000" dirty="0"/>
              <a:t>만원에 판매한다</a:t>
            </a:r>
            <a:r>
              <a:rPr lang="en-US" altLang="ko-KR" sz="1000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/>
              <a:t>총 가격 </a:t>
            </a:r>
            <a:r>
              <a:rPr lang="en-US" altLang="ko-KR" sz="1000" dirty="0"/>
              <a:t>161,600</a:t>
            </a:r>
            <a:r>
              <a:rPr lang="ko-KR" altLang="en-US" sz="1000" dirty="0"/>
              <a:t>원에 판매한다</a:t>
            </a:r>
            <a:r>
              <a:rPr lang="en-US" altLang="ko-KR" sz="1000" dirty="0"/>
              <a:t>.</a:t>
            </a:r>
          </a:p>
        </p:txBody>
      </p:sp>
      <p:sp>
        <p:nvSpPr>
          <p:cNvPr id="4104" name="TextBox 96"/>
          <p:cNvSpPr txBox="1">
            <a:spLocks noChangeArrowheads="1"/>
          </p:cNvSpPr>
          <p:nvPr/>
        </p:nvSpPr>
        <p:spPr bwMode="auto">
          <a:xfrm>
            <a:off x="2983009" y="2593242"/>
            <a:ext cx="47573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28650" indent="-1714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/>
            <a:r>
              <a:rPr lang="en-US" altLang="ko-KR" sz="1200" dirty="0"/>
              <a:t>Instrument Unit </a:t>
            </a:r>
            <a:r>
              <a:rPr lang="ko-KR" altLang="en-US" sz="1200" dirty="0"/>
              <a:t>판매</a:t>
            </a:r>
            <a:r>
              <a:rPr lang="en-US" altLang="ko-KR" sz="1200" dirty="0"/>
              <a:t> </a:t>
            </a:r>
            <a:r>
              <a:rPr lang="en-US" altLang="ko-KR" sz="1000" dirty="0"/>
              <a:t>(Instrument License</a:t>
            </a:r>
            <a:r>
              <a:rPr lang="ko-KR" altLang="en-US" sz="1000" dirty="0"/>
              <a:t> </a:t>
            </a:r>
            <a:r>
              <a:rPr lang="en-US" altLang="ko-KR" sz="1000" dirty="0"/>
              <a:t>)</a:t>
            </a:r>
          </a:p>
          <a:p>
            <a:pPr marL="0" indent="0"/>
            <a:r>
              <a:rPr lang="en-US" altLang="ko-KR" sz="1000" dirty="0"/>
              <a:t>- Harmony Kit</a:t>
            </a:r>
            <a:r>
              <a:rPr lang="ko-KR" altLang="en-US" sz="1000" dirty="0"/>
              <a:t>을 구매한 기존 사용자가 추가적인 악기를 구매하는 것이므로 </a:t>
            </a:r>
            <a:r>
              <a:rPr lang="en-US" altLang="ko-KR" sz="1000" dirty="0"/>
              <a:t>69,000</a:t>
            </a:r>
            <a:r>
              <a:rPr lang="ko-KR" altLang="en-US" sz="1000" dirty="0"/>
              <a:t>원에 판매한다</a:t>
            </a:r>
            <a:r>
              <a:rPr lang="en-US" altLang="ko-KR" sz="1000" dirty="0"/>
              <a:t>.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37916" y="3820219"/>
            <a:ext cx="4275534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n-lt"/>
              </a:rPr>
              <a:t>웹사이트 광고 수입</a:t>
            </a:r>
            <a:endParaRPr lang="en-US" altLang="ko-KR" sz="1200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+mn-lt"/>
              </a:rPr>
              <a:t>- </a:t>
            </a:r>
            <a:r>
              <a:rPr lang="ko-KR" altLang="en-US" sz="1000" dirty="0">
                <a:latin typeface="+mn-lt"/>
              </a:rPr>
              <a:t>배너 광고 수입으로 월 </a:t>
            </a:r>
            <a:r>
              <a:rPr lang="en-US" altLang="ko-KR" sz="1000" dirty="0">
                <a:latin typeface="+mn-lt"/>
              </a:rPr>
              <a:t>300</a:t>
            </a:r>
            <a:r>
              <a:rPr lang="ko-KR" altLang="en-US" sz="1000" dirty="0">
                <a:latin typeface="+mn-lt"/>
              </a:rPr>
              <a:t>만원의 수익을 창출한다</a:t>
            </a:r>
            <a:r>
              <a:rPr lang="en-US" altLang="ko-KR" sz="1000" dirty="0">
                <a:latin typeface="+mn-lt"/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A801C50-E24A-4E6D-B081-82347EB4A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5" b="95337" l="6881" r="95413">
                        <a14:foregroundMark x1="7339" y1="64249" x2="12385" y2="69948"/>
                        <a14:foregroundMark x1="7339" y1="65803" x2="7339" y2="56477"/>
                        <a14:foregroundMark x1="36239" y1="89119" x2="41284" y2="89119"/>
                        <a14:foregroundMark x1="37615" y1="93264" x2="43119" y2="95337"/>
                        <a14:foregroundMark x1="42661" y1="95337" x2="44037" y2="91192"/>
                        <a14:foregroundMark x1="92202" y1="53886" x2="92202" y2="56995"/>
                        <a14:foregroundMark x1="95413" y1="54922" x2="95413" y2="549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6470" y="1682312"/>
            <a:ext cx="408393" cy="3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1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5110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STP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전략 - (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Segmentation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11223" y="1383602"/>
            <a:ext cx="4254844" cy="13674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sp>
      <p:sp>
        <p:nvSpPr>
          <p:cNvPr id="99" name="자유형 98"/>
          <p:cNvSpPr/>
          <p:nvPr/>
        </p:nvSpPr>
        <p:spPr>
          <a:xfrm>
            <a:off x="2555361" y="1601568"/>
            <a:ext cx="1031540" cy="1042259"/>
          </a:xfrm>
          <a:custGeom>
            <a:avLst/>
            <a:gdLst>
              <a:gd name="T0" fmla="*/ 10901 w 366"/>
              <a:gd name="T1" fmla="*/ 26148 h 368"/>
              <a:gd name="T2" fmla="*/ 0 60000 65536"/>
              <a:gd name="T3" fmla="*/ 1630 w 366"/>
              <a:gd name="T4" fmla="*/ 16775 h 368"/>
              <a:gd name="T5" fmla="*/ 0 60000 65536"/>
              <a:gd name="T6" fmla="*/ 1630 w 366"/>
              <a:gd name="T7" fmla="*/ 11251 h 368"/>
              <a:gd name="T8" fmla="*/ 0 60000 65536"/>
              <a:gd name="T9" fmla="*/ 10901 w 366"/>
              <a:gd name="T10" fmla="*/ 1826 h 368"/>
              <a:gd name="T11" fmla="*/ 0 60000 65536"/>
              <a:gd name="T12" fmla="*/ 16241 w 366"/>
              <a:gd name="T13" fmla="*/ 1826 h 368"/>
              <a:gd name="T14" fmla="*/ 0 60000 65536"/>
              <a:gd name="T15" fmla="*/ 16241 w 366"/>
              <a:gd name="T16" fmla="*/ 1826 h 368"/>
              <a:gd name="T17" fmla="*/ 0 60000 65536"/>
              <a:gd name="T18" fmla="*/ 25445 w 366"/>
              <a:gd name="T19" fmla="*/ 11251 h 368"/>
              <a:gd name="T20" fmla="*/ 0 60000 65536"/>
              <a:gd name="T21" fmla="*/ 25445 w 366"/>
              <a:gd name="T22" fmla="*/ 16775 h 368"/>
              <a:gd name="T23" fmla="*/ 0 60000 65536"/>
              <a:gd name="T24" fmla="*/ 16331 w 366"/>
              <a:gd name="T25" fmla="*/ 26148 h 368"/>
              <a:gd name="T26" fmla="*/ 0 60000 65536"/>
              <a:gd name="T27" fmla="*/ 10901 w 366"/>
              <a:gd name="T28" fmla="*/ 26148 h 368"/>
              <a:gd name="T29" fmla="*/ 0 60000 65536"/>
              <a:gd name="T30" fmla="*/ 16241 w 366"/>
              <a:gd name="T31" fmla="*/ 0 h 368"/>
              <a:gd name="T32" fmla="*/ 0 60000 65536"/>
              <a:gd name="T33" fmla="*/ 10901 w 366"/>
              <a:gd name="T34" fmla="*/ 0 h 368"/>
              <a:gd name="T35" fmla="*/ 0 60000 65536"/>
              <a:gd name="T36" fmla="*/ 0 w 366"/>
              <a:gd name="T37" fmla="*/ 11251 h 368"/>
              <a:gd name="T38" fmla="*/ 0 60000 65536"/>
              <a:gd name="T39" fmla="*/ 0 w 366"/>
              <a:gd name="T40" fmla="*/ 16775 h 368"/>
              <a:gd name="T41" fmla="*/ 0 60000 65536"/>
              <a:gd name="T42" fmla="*/ 10901 w 366"/>
              <a:gd name="T43" fmla="*/ 27974 h 368"/>
              <a:gd name="T44" fmla="*/ 0 60000 65536"/>
              <a:gd name="T45" fmla="*/ 16331 w 366"/>
              <a:gd name="T46" fmla="*/ 27974 h 368"/>
              <a:gd name="T47" fmla="*/ 0 60000 65536"/>
              <a:gd name="T48" fmla="*/ 27142 w 366"/>
              <a:gd name="T49" fmla="*/ 16775 h 368"/>
              <a:gd name="T50" fmla="*/ 0 60000 65536"/>
              <a:gd name="T51" fmla="*/ 27142 w 366"/>
              <a:gd name="T52" fmla="*/ 11251 h 368"/>
              <a:gd name="T53" fmla="*/ 0 60000 65536"/>
              <a:gd name="T54" fmla="*/ 16241 w 366"/>
              <a:gd name="T55" fmla="*/ 0 h 368"/>
              <a:gd name="T56" fmla="*/ 0 60000 65536"/>
              <a:gd name="T57" fmla="*/ 16331 w 366"/>
              <a:gd name="T58" fmla="*/ 0 h 368"/>
              <a:gd name="T59" fmla="*/ 0 60000 65536"/>
              <a:gd name="T60" fmla="*/ 16241 w 366"/>
              <a:gd name="T61" fmla="*/ 0 h 368"/>
              <a:gd name="T62" fmla="*/ 0 60000 65536"/>
              <a:gd name="T63" fmla="*/ 16241 w 366"/>
              <a:gd name="T64" fmla="*/ 0 h 368"/>
              <a:gd name="T65" fmla="*/ 0 60000 65536"/>
              <a:gd name="T66" fmla="*/ 16331 w 366"/>
              <a:gd name="T67" fmla="*/ 0 h 368"/>
              <a:gd name="T68" fmla="*/ 0 60000 65536"/>
              <a:gd name="T69" fmla="*/ 0 w 366"/>
              <a:gd name="T70" fmla="*/ 0 h 368"/>
              <a:gd name="T71" fmla="*/ 366 w 366"/>
              <a:gd name="T72" fmla="*/ 368 h 36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  <a:cxn ang="T62">
                <a:pos x="T60" y="T61"/>
              </a:cxn>
              <a:cxn ang="T65">
                <a:pos x="T63" y="T64"/>
              </a:cxn>
              <a:cxn ang="T68">
                <a:pos x="T66" y="T67"/>
              </a:cxn>
            </a:cxnLst>
            <a:rect l="T69" t="T70" r="T71" b="T72"/>
            <a:pathLst>
              <a:path w="366" h="368">
                <a:moveTo>
                  <a:pt x="147" y="344"/>
                </a:moveTo>
                <a:cubicBezTo>
                  <a:pt x="78" y="344"/>
                  <a:pt x="22" y="289"/>
                  <a:pt x="22" y="221"/>
                </a:cubicBezTo>
                <a:quadBezTo>
                  <a:pt x="22" y="148"/>
                  <a:pt x="22" y="148"/>
                </a:quadBezTo>
                <a:cubicBezTo>
                  <a:pt x="22" y="79"/>
                  <a:pt x="78" y="24"/>
                  <a:pt x="147" y="24"/>
                </a:cubicBezTo>
                <a:quadBezTo>
                  <a:pt x="219" y="24"/>
                  <a:pt x="219" y="24"/>
                </a:quadBezTo>
                <a:quadBezTo>
                  <a:pt x="219" y="24"/>
                  <a:pt x="219" y="24"/>
                </a:quadBezTo>
                <a:cubicBezTo>
                  <a:pt x="287" y="24"/>
                  <a:pt x="343" y="79"/>
                  <a:pt x="343" y="148"/>
                </a:cubicBezTo>
                <a:quadBezTo>
                  <a:pt x="343" y="221"/>
                  <a:pt x="343" y="221"/>
                </a:quadBezTo>
                <a:cubicBezTo>
                  <a:pt x="343" y="289"/>
                  <a:pt x="288" y="344"/>
                  <a:pt x="220" y="344"/>
                </a:cubicBezTo>
                <a:quadBezTo>
                  <a:pt x="147" y="344"/>
                  <a:pt x="147" y="344"/>
                </a:quadBezTo>
                <a:moveTo>
                  <a:pt x="219" y="0"/>
                </a:moveTo>
                <a:quadBezTo>
                  <a:pt x="147" y="0"/>
                  <a:pt x="147" y="0"/>
                </a:quadBezTo>
                <a:cubicBezTo>
                  <a:pt x="65" y="0"/>
                  <a:pt x="0" y="66"/>
                  <a:pt x="0" y="148"/>
                </a:cubicBezTo>
                <a:quadBezTo>
                  <a:pt x="0" y="221"/>
                  <a:pt x="0" y="221"/>
                </a:quadBezTo>
                <a:cubicBezTo>
                  <a:pt x="0" y="302"/>
                  <a:pt x="65" y="368"/>
                  <a:pt x="147" y="368"/>
                </a:cubicBezTo>
                <a:quadBezTo>
                  <a:pt x="220" y="368"/>
                  <a:pt x="220" y="368"/>
                </a:quadBezTo>
                <a:cubicBezTo>
                  <a:pt x="301" y="368"/>
                  <a:pt x="366" y="302"/>
                  <a:pt x="366" y="221"/>
                </a:cubicBezTo>
                <a:quadBezTo>
                  <a:pt x="366" y="148"/>
                  <a:pt x="366" y="148"/>
                </a:quadBezTo>
                <a:cubicBezTo>
                  <a:pt x="366" y="66"/>
                  <a:pt x="301" y="0"/>
                  <a:pt x="219" y="0"/>
                </a:cubicBezTo>
                <a:moveTo>
                  <a:pt x="220" y="0"/>
                </a:moveTo>
                <a:quadBezTo>
                  <a:pt x="219" y="0"/>
                  <a:pt x="219" y="0"/>
                </a:quadBezTo>
                <a:quadBezTo>
                  <a:pt x="219" y="0"/>
                  <a:pt x="219" y="0"/>
                </a:quadBezTo>
                <a:quadBezTo>
                  <a:pt x="220" y="0"/>
                  <a:pt x="220" y="0"/>
                </a:quadBezTo>
              </a:path>
            </a:pathLst>
          </a:custGeom>
          <a:solidFill>
            <a:srgbClr val="FEFEFE"/>
          </a:solidFill>
          <a:ln w="9525" cap="flat" cmpd="sng" algn="ctr">
            <a:noFill/>
            <a:prstDash val="solid"/>
            <a:round/>
          </a:ln>
        </p:spPr>
      </p:sp>
      <p:sp>
        <p:nvSpPr>
          <p:cNvPr id="100" name="자유형 99"/>
          <p:cNvSpPr/>
          <p:nvPr/>
        </p:nvSpPr>
        <p:spPr>
          <a:xfrm>
            <a:off x="4015715" y="1601568"/>
            <a:ext cx="1039915" cy="1042259"/>
          </a:xfrm>
          <a:custGeom>
            <a:avLst/>
            <a:gdLst>
              <a:gd name="T0" fmla="*/ 11056 w 369"/>
              <a:gd name="T1" fmla="*/ 26148 h 368"/>
              <a:gd name="T2" fmla="*/ 0 60000 65536"/>
              <a:gd name="T3" fmla="*/ 1786 w 369"/>
              <a:gd name="T4" fmla="*/ 16775 h 368"/>
              <a:gd name="T5" fmla="*/ 0 60000 65536"/>
              <a:gd name="T6" fmla="*/ 1786 w 369"/>
              <a:gd name="T7" fmla="*/ 11251 h 368"/>
              <a:gd name="T8" fmla="*/ 0 60000 65536"/>
              <a:gd name="T9" fmla="*/ 11056 w 369"/>
              <a:gd name="T10" fmla="*/ 1826 h 368"/>
              <a:gd name="T11" fmla="*/ 0 60000 65536"/>
              <a:gd name="T12" fmla="*/ 16384 w 369"/>
              <a:gd name="T13" fmla="*/ 1826 h 368"/>
              <a:gd name="T14" fmla="*/ 0 60000 65536"/>
              <a:gd name="T15" fmla="*/ 16384 w 369"/>
              <a:gd name="T16" fmla="*/ 1826 h 368"/>
              <a:gd name="T17" fmla="*/ 0 60000 65536"/>
              <a:gd name="T18" fmla="*/ 25568 w 369"/>
              <a:gd name="T19" fmla="*/ 11251 h 368"/>
              <a:gd name="T20" fmla="*/ 0 60000 65536"/>
              <a:gd name="T21" fmla="*/ 25568 w 369"/>
              <a:gd name="T22" fmla="*/ 16775 h 368"/>
              <a:gd name="T23" fmla="*/ 0 60000 65536"/>
              <a:gd name="T24" fmla="*/ 16445 w 369"/>
              <a:gd name="T25" fmla="*/ 26148 h 368"/>
              <a:gd name="T26" fmla="*/ 0 60000 65536"/>
              <a:gd name="T27" fmla="*/ 11056 w 369"/>
              <a:gd name="T28" fmla="*/ 26148 h 368"/>
              <a:gd name="T29" fmla="*/ 0 60000 65536"/>
              <a:gd name="T30" fmla="*/ 16445 w 369"/>
              <a:gd name="T31" fmla="*/ 0 h 368"/>
              <a:gd name="T32" fmla="*/ 0 60000 65536"/>
              <a:gd name="T33" fmla="*/ 11056 w 369"/>
              <a:gd name="T34" fmla="*/ 0 h 368"/>
              <a:gd name="T35" fmla="*/ 0 60000 65536"/>
              <a:gd name="T36" fmla="*/ 0 w 369"/>
              <a:gd name="T37" fmla="*/ 11251 h 368"/>
              <a:gd name="T38" fmla="*/ 0 60000 65536"/>
              <a:gd name="T39" fmla="*/ 0 w 369"/>
              <a:gd name="T40" fmla="*/ 16775 h 368"/>
              <a:gd name="T41" fmla="*/ 0 60000 65536"/>
              <a:gd name="T42" fmla="*/ 11056 w 369"/>
              <a:gd name="T43" fmla="*/ 27974 h 368"/>
              <a:gd name="T44" fmla="*/ 0 60000 65536"/>
              <a:gd name="T45" fmla="*/ 16445 w 369"/>
              <a:gd name="T46" fmla="*/ 27974 h 368"/>
              <a:gd name="T47" fmla="*/ 0 60000 65536"/>
              <a:gd name="T48" fmla="*/ 27342 w 369"/>
              <a:gd name="T49" fmla="*/ 16775 h 368"/>
              <a:gd name="T50" fmla="*/ 0 60000 65536"/>
              <a:gd name="T51" fmla="*/ 27342 w 369"/>
              <a:gd name="T52" fmla="*/ 11251 h 368"/>
              <a:gd name="T53" fmla="*/ 0 60000 65536"/>
              <a:gd name="T54" fmla="*/ 16445 w 369"/>
              <a:gd name="T55" fmla="*/ 0 h 368"/>
              <a:gd name="T56" fmla="*/ 0 60000 65536"/>
              <a:gd name="T57" fmla="*/ 16445 w 369"/>
              <a:gd name="T58" fmla="*/ 0 h 368"/>
              <a:gd name="T59" fmla="*/ 0 60000 65536"/>
              <a:gd name="T60" fmla="*/ 16445 w 369"/>
              <a:gd name="T61" fmla="*/ 0 h 368"/>
              <a:gd name="T62" fmla="*/ 0 60000 65536"/>
              <a:gd name="T63" fmla="*/ 16445 w 369"/>
              <a:gd name="T64" fmla="*/ 0 h 368"/>
              <a:gd name="T65" fmla="*/ 0 60000 65536"/>
              <a:gd name="T66" fmla="*/ 16445 w 369"/>
              <a:gd name="T67" fmla="*/ 0 h 368"/>
              <a:gd name="T68" fmla="*/ 0 60000 65536"/>
              <a:gd name="T69" fmla="*/ 0 w 369"/>
              <a:gd name="T70" fmla="*/ 0 h 368"/>
              <a:gd name="T71" fmla="*/ 369 w 369"/>
              <a:gd name="T72" fmla="*/ 368 h 36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  <a:cxn ang="T62">
                <a:pos x="T60" y="T61"/>
              </a:cxn>
              <a:cxn ang="T65">
                <a:pos x="T63" y="T64"/>
              </a:cxn>
              <a:cxn ang="T68">
                <a:pos x="T66" y="T67"/>
              </a:cxn>
            </a:cxnLst>
            <a:rect l="T69" t="T70" r="T71" b="T72"/>
            <a:pathLst>
              <a:path w="369" h="368">
                <a:moveTo>
                  <a:pt x="149" y="344"/>
                </a:moveTo>
                <a:cubicBezTo>
                  <a:pt x="80" y="344"/>
                  <a:pt x="24" y="289"/>
                  <a:pt x="24" y="221"/>
                </a:cubicBezTo>
                <a:quadBezTo>
                  <a:pt x="24" y="148"/>
                  <a:pt x="24" y="148"/>
                </a:quadBezTo>
                <a:cubicBezTo>
                  <a:pt x="24" y="79"/>
                  <a:pt x="80" y="24"/>
                  <a:pt x="149" y="24"/>
                </a:cubicBezTo>
                <a:quadBezTo>
                  <a:pt x="221" y="24"/>
                  <a:pt x="221" y="24"/>
                </a:quadBezTo>
                <a:quadBezTo>
                  <a:pt x="221" y="24"/>
                  <a:pt x="221" y="24"/>
                </a:quadBezTo>
                <a:cubicBezTo>
                  <a:pt x="289" y="24"/>
                  <a:pt x="345" y="79"/>
                  <a:pt x="345" y="148"/>
                </a:cubicBezTo>
                <a:quadBezTo>
                  <a:pt x="345" y="221"/>
                  <a:pt x="345" y="221"/>
                </a:quadBezTo>
                <a:cubicBezTo>
                  <a:pt x="345" y="289"/>
                  <a:pt x="290" y="344"/>
                  <a:pt x="222" y="344"/>
                </a:cubicBezTo>
                <a:quadBezTo>
                  <a:pt x="149" y="344"/>
                  <a:pt x="149" y="344"/>
                </a:quadBezTo>
                <a:moveTo>
                  <a:pt x="222" y="0"/>
                </a:moveTo>
                <a:quadBezTo>
                  <a:pt x="149" y="0"/>
                  <a:pt x="149" y="0"/>
                </a:quadBezTo>
                <a:cubicBezTo>
                  <a:pt x="67" y="0"/>
                  <a:pt x="0" y="66"/>
                  <a:pt x="0" y="148"/>
                </a:cubicBezTo>
                <a:quadBezTo>
                  <a:pt x="0" y="221"/>
                  <a:pt x="0" y="221"/>
                </a:quadBezTo>
                <a:cubicBezTo>
                  <a:pt x="0" y="302"/>
                  <a:pt x="67" y="368"/>
                  <a:pt x="149" y="368"/>
                </a:cubicBezTo>
                <a:quadBezTo>
                  <a:pt x="222" y="368"/>
                  <a:pt x="222" y="368"/>
                </a:quadBezTo>
                <a:cubicBezTo>
                  <a:pt x="304" y="368"/>
                  <a:pt x="369" y="302"/>
                  <a:pt x="369" y="221"/>
                </a:cubicBezTo>
                <a:quadBezTo>
                  <a:pt x="369" y="148"/>
                  <a:pt x="369" y="148"/>
                </a:quadBezTo>
                <a:cubicBezTo>
                  <a:pt x="369" y="66"/>
                  <a:pt x="303" y="0"/>
                  <a:pt x="222" y="0"/>
                </a:cubicBezTo>
                <a:moveTo>
                  <a:pt x="222" y="0"/>
                </a:move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</a:path>
            </a:pathLst>
          </a:custGeom>
          <a:solidFill>
            <a:srgbClr val="FEFEFE"/>
          </a:solidFill>
          <a:ln w="9525" cap="flat" cmpd="sng" algn="ctr">
            <a:noFill/>
            <a:prstDash val="solid"/>
            <a:round/>
          </a:ln>
        </p:spPr>
      </p:sp>
      <p:sp>
        <p:nvSpPr>
          <p:cNvPr id="101" name="자유형 100"/>
          <p:cNvSpPr/>
          <p:nvPr/>
        </p:nvSpPr>
        <p:spPr>
          <a:xfrm>
            <a:off x="5482056" y="1601568"/>
            <a:ext cx="1039873" cy="1042259"/>
          </a:xfrm>
          <a:custGeom>
            <a:avLst/>
            <a:gdLst>
              <a:gd name="T0" fmla="*/ 11056 w 369"/>
              <a:gd name="T1" fmla="*/ 26148 h 368"/>
              <a:gd name="T2" fmla="*/ 0 60000 65536"/>
              <a:gd name="T3" fmla="*/ 1786 w 369"/>
              <a:gd name="T4" fmla="*/ 16775 h 368"/>
              <a:gd name="T5" fmla="*/ 0 60000 65536"/>
              <a:gd name="T6" fmla="*/ 1786 w 369"/>
              <a:gd name="T7" fmla="*/ 11251 h 368"/>
              <a:gd name="T8" fmla="*/ 0 60000 65536"/>
              <a:gd name="T9" fmla="*/ 11056 w 369"/>
              <a:gd name="T10" fmla="*/ 1826 h 368"/>
              <a:gd name="T11" fmla="*/ 0 60000 65536"/>
              <a:gd name="T12" fmla="*/ 16606 w 369"/>
              <a:gd name="T13" fmla="*/ 1826 h 368"/>
              <a:gd name="T14" fmla="*/ 0 60000 65536"/>
              <a:gd name="T15" fmla="*/ 16445 w 369"/>
              <a:gd name="T16" fmla="*/ 1826 h 368"/>
              <a:gd name="T17" fmla="*/ 0 60000 65536"/>
              <a:gd name="T18" fmla="*/ 25568 w 369"/>
              <a:gd name="T19" fmla="*/ 11251 h 368"/>
              <a:gd name="T20" fmla="*/ 0 60000 65536"/>
              <a:gd name="T21" fmla="*/ 25568 w 369"/>
              <a:gd name="T22" fmla="*/ 16775 h 368"/>
              <a:gd name="T23" fmla="*/ 0 60000 65536"/>
              <a:gd name="T24" fmla="*/ 16445 w 369"/>
              <a:gd name="T25" fmla="*/ 26148 h 368"/>
              <a:gd name="T26" fmla="*/ 0 60000 65536"/>
              <a:gd name="T27" fmla="*/ 11056 w 369"/>
              <a:gd name="T28" fmla="*/ 26148 h 368"/>
              <a:gd name="T29" fmla="*/ 0 60000 65536"/>
              <a:gd name="T30" fmla="*/ 16445 w 369"/>
              <a:gd name="T31" fmla="*/ 0 h 368"/>
              <a:gd name="T32" fmla="*/ 0 60000 65536"/>
              <a:gd name="T33" fmla="*/ 11056 w 369"/>
              <a:gd name="T34" fmla="*/ 0 h 368"/>
              <a:gd name="T35" fmla="*/ 0 60000 65536"/>
              <a:gd name="T36" fmla="*/ 0 w 369"/>
              <a:gd name="T37" fmla="*/ 11251 h 368"/>
              <a:gd name="T38" fmla="*/ 0 60000 65536"/>
              <a:gd name="T39" fmla="*/ 0 w 369"/>
              <a:gd name="T40" fmla="*/ 16775 h 368"/>
              <a:gd name="T41" fmla="*/ 0 60000 65536"/>
              <a:gd name="T42" fmla="*/ 11056 w 369"/>
              <a:gd name="T43" fmla="*/ 27974 h 368"/>
              <a:gd name="T44" fmla="*/ 0 60000 65536"/>
              <a:gd name="T45" fmla="*/ 16445 w 369"/>
              <a:gd name="T46" fmla="*/ 27974 h 368"/>
              <a:gd name="T47" fmla="*/ 0 60000 65536"/>
              <a:gd name="T48" fmla="*/ 27342 w 369"/>
              <a:gd name="T49" fmla="*/ 16775 h 368"/>
              <a:gd name="T50" fmla="*/ 0 60000 65536"/>
              <a:gd name="T51" fmla="*/ 27342 w 369"/>
              <a:gd name="T52" fmla="*/ 11251 h 368"/>
              <a:gd name="T53" fmla="*/ 0 60000 65536"/>
              <a:gd name="T54" fmla="*/ 16445 w 369"/>
              <a:gd name="T55" fmla="*/ 0 h 368"/>
              <a:gd name="T56" fmla="*/ 0 60000 65536"/>
              <a:gd name="T57" fmla="*/ 16445 w 369"/>
              <a:gd name="T58" fmla="*/ 0 h 368"/>
              <a:gd name="T59" fmla="*/ 0 60000 65536"/>
              <a:gd name="T60" fmla="*/ 16445 w 369"/>
              <a:gd name="T61" fmla="*/ 0 h 368"/>
              <a:gd name="T62" fmla="*/ 0 60000 65536"/>
              <a:gd name="T63" fmla="*/ 16445 w 369"/>
              <a:gd name="T64" fmla="*/ 0 h 368"/>
              <a:gd name="T65" fmla="*/ 0 60000 65536"/>
              <a:gd name="T66" fmla="*/ 16445 w 369"/>
              <a:gd name="T67" fmla="*/ 0 h 368"/>
              <a:gd name="T68" fmla="*/ 0 60000 65536"/>
              <a:gd name="T69" fmla="*/ 0 w 369"/>
              <a:gd name="T70" fmla="*/ 0 h 368"/>
              <a:gd name="T71" fmla="*/ 369 w 369"/>
              <a:gd name="T72" fmla="*/ 368 h 36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  <a:cxn ang="T62">
                <a:pos x="T60" y="T61"/>
              </a:cxn>
              <a:cxn ang="T65">
                <a:pos x="T63" y="T64"/>
              </a:cxn>
              <a:cxn ang="T68">
                <a:pos x="T66" y="T67"/>
              </a:cxn>
            </a:cxnLst>
            <a:rect l="T69" t="T70" r="T71" b="T72"/>
            <a:pathLst>
              <a:path w="369" h="368">
                <a:moveTo>
                  <a:pt x="149" y="344"/>
                </a:moveTo>
                <a:cubicBezTo>
                  <a:pt x="81" y="344"/>
                  <a:pt x="24" y="289"/>
                  <a:pt x="24" y="221"/>
                </a:cubicBezTo>
                <a:quadBezTo>
                  <a:pt x="24" y="148"/>
                  <a:pt x="24" y="148"/>
                </a:quadBezTo>
                <a:cubicBezTo>
                  <a:pt x="24" y="79"/>
                  <a:pt x="81" y="24"/>
                  <a:pt x="149" y="24"/>
                </a:cubicBezTo>
                <a:quadBezTo>
                  <a:pt x="224" y="24"/>
                  <a:pt x="224" y="24"/>
                </a:quadBezTo>
                <a:quadBezTo>
                  <a:pt x="222" y="24"/>
                  <a:pt x="222" y="24"/>
                </a:quadBezTo>
                <a:cubicBezTo>
                  <a:pt x="291" y="24"/>
                  <a:pt x="345" y="79"/>
                  <a:pt x="345" y="148"/>
                </a:cubicBezTo>
                <a:quadBezTo>
                  <a:pt x="345" y="221"/>
                  <a:pt x="345" y="221"/>
                </a:quadBezTo>
                <a:cubicBezTo>
                  <a:pt x="345" y="289"/>
                  <a:pt x="291" y="344"/>
                  <a:pt x="222" y="344"/>
                </a:cubicBezTo>
                <a:quadBezTo>
                  <a:pt x="149" y="344"/>
                  <a:pt x="149" y="344"/>
                </a:quadBezTo>
                <a:moveTo>
                  <a:pt x="222" y="0"/>
                </a:moveTo>
                <a:quadBezTo>
                  <a:pt x="149" y="0"/>
                  <a:pt x="149" y="0"/>
                </a:quadBezTo>
                <a:cubicBezTo>
                  <a:pt x="67" y="0"/>
                  <a:pt x="0" y="66"/>
                  <a:pt x="0" y="148"/>
                </a:cubicBezTo>
                <a:quadBezTo>
                  <a:pt x="0" y="221"/>
                  <a:pt x="0" y="221"/>
                </a:quadBezTo>
                <a:cubicBezTo>
                  <a:pt x="0" y="302"/>
                  <a:pt x="67" y="368"/>
                  <a:pt x="149" y="368"/>
                </a:cubicBezTo>
                <a:quadBezTo>
                  <a:pt x="222" y="368"/>
                  <a:pt x="222" y="368"/>
                </a:quadBezTo>
                <a:cubicBezTo>
                  <a:pt x="304" y="368"/>
                  <a:pt x="369" y="302"/>
                  <a:pt x="369" y="221"/>
                </a:cubicBezTo>
                <a:quadBezTo>
                  <a:pt x="369" y="148"/>
                  <a:pt x="369" y="148"/>
                </a:quadBezTo>
                <a:cubicBezTo>
                  <a:pt x="369" y="66"/>
                  <a:pt x="304" y="0"/>
                  <a:pt x="222" y="0"/>
                </a:cubicBezTo>
                <a:moveTo>
                  <a:pt x="222" y="0"/>
                </a:move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</a:path>
            </a:pathLst>
          </a:custGeom>
          <a:solidFill>
            <a:srgbClr val="FEFEFE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119" name="그룹 118"/>
          <p:cNvGrpSpPr/>
          <p:nvPr/>
        </p:nvGrpSpPr>
        <p:grpSpPr>
          <a:xfrm>
            <a:off x="3919353" y="1665304"/>
            <a:ext cx="1039873" cy="1042259"/>
            <a:chOff x="5362270" y="2649179"/>
            <a:chExt cx="1386497" cy="1389679"/>
          </a:xfrm>
        </p:grpSpPr>
        <p:sp>
          <p:nvSpPr>
            <p:cNvPr id="103" name="자유형 102"/>
            <p:cNvSpPr/>
            <p:nvPr/>
          </p:nvSpPr>
          <p:spPr>
            <a:xfrm>
              <a:off x="5362270" y="2649179"/>
              <a:ext cx="1386497" cy="1389679"/>
            </a:xfrm>
            <a:custGeom>
              <a:avLst/>
              <a:gdLst>
                <a:gd name="T0" fmla="*/ 16384 w 369"/>
                <a:gd name="T1" fmla="*/ 1826 h 368"/>
                <a:gd name="T2" fmla="*/ 0 60000 65536"/>
                <a:gd name="T3" fmla="*/ 25568 w 369"/>
                <a:gd name="T4" fmla="*/ 11251 h 368"/>
                <a:gd name="T5" fmla="*/ 0 60000 65536"/>
                <a:gd name="T6" fmla="*/ 25568 w 369"/>
                <a:gd name="T7" fmla="*/ 16775 h 368"/>
                <a:gd name="T8" fmla="*/ 0 60000 65536"/>
                <a:gd name="T9" fmla="*/ 16289 w 369"/>
                <a:gd name="T10" fmla="*/ 26148 h 368"/>
                <a:gd name="T11" fmla="*/ 0 60000 65536"/>
                <a:gd name="T12" fmla="*/ 10897 w 369"/>
                <a:gd name="T13" fmla="*/ 26148 h 368"/>
                <a:gd name="T14" fmla="*/ 0 60000 65536"/>
                <a:gd name="T15" fmla="*/ 1786 w 369"/>
                <a:gd name="T16" fmla="*/ 16775 h 368"/>
                <a:gd name="T17" fmla="*/ 0 60000 65536"/>
                <a:gd name="T18" fmla="*/ 1786 w 369"/>
                <a:gd name="T19" fmla="*/ 11251 h 368"/>
                <a:gd name="T20" fmla="*/ 0 60000 65536"/>
                <a:gd name="T21" fmla="*/ 10897 w 369"/>
                <a:gd name="T22" fmla="*/ 1826 h 368"/>
                <a:gd name="T23" fmla="*/ 0 60000 65536"/>
                <a:gd name="T24" fmla="*/ 16445 w 369"/>
                <a:gd name="T25" fmla="*/ 1826 h 368"/>
                <a:gd name="T26" fmla="*/ 0 60000 65536"/>
                <a:gd name="T27" fmla="*/ 16384 w 369"/>
                <a:gd name="T28" fmla="*/ 1826 h 368"/>
                <a:gd name="T29" fmla="*/ 0 60000 65536"/>
                <a:gd name="T30" fmla="*/ 16289 w 369"/>
                <a:gd name="T31" fmla="*/ 0 h 368"/>
                <a:gd name="T32" fmla="*/ 0 60000 65536"/>
                <a:gd name="T33" fmla="*/ 10897 w 369"/>
                <a:gd name="T34" fmla="*/ 0 h 368"/>
                <a:gd name="T35" fmla="*/ 0 60000 65536"/>
                <a:gd name="T36" fmla="*/ 0 w 369"/>
                <a:gd name="T37" fmla="*/ 11251 h 368"/>
                <a:gd name="T38" fmla="*/ 0 60000 65536"/>
                <a:gd name="T39" fmla="*/ 0 w 369"/>
                <a:gd name="T40" fmla="*/ 16775 h 368"/>
                <a:gd name="T41" fmla="*/ 0 60000 65536"/>
                <a:gd name="T42" fmla="*/ 10897 w 369"/>
                <a:gd name="T43" fmla="*/ 27974 h 368"/>
                <a:gd name="T44" fmla="*/ 0 60000 65536"/>
                <a:gd name="T45" fmla="*/ 16289 w 369"/>
                <a:gd name="T46" fmla="*/ 27974 h 368"/>
                <a:gd name="T47" fmla="*/ 0 60000 65536"/>
                <a:gd name="T48" fmla="*/ 27342 w 369"/>
                <a:gd name="T49" fmla="*/ 16775 h 368"/>
                <a:gd name="T50" fmla="*/ 0 60000 65536"/>
                <a:gd name="T51" fmla="*/ 27342 w 369"/>
                <a:gd name="T52" fmla="*/ 11251 h 368"/>
                <a:gd name="T53" fmla="*/ 0 60000 65536"/>
                <a:gd name="T54" fmla="*/ 16289 w 369"/>
                <a:gd name="T55" fmla="*/ 0 h 368"/>
                <a:gd name="T56" fmla="*/ 0 60000 65536"/>
                <a:gd name="T57" fmla="*/ 0 w 369"/>
                <a:gd name="T58" fmla="*/ 0 h 368"/>
                <a:gd name="T59" fmla="*/ 369 w 369"/>
                <a:gd name="T60" fmla="*/ 368 h 36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  <a:cxn ang="T35">
                  <a:pos x="T33" y="T34"/>
                </a:cxn>
                <a:cxn ang="T38">
                  <a:pos x="T36" y="T37"/>
                </a:cxn>
                <a:cxn ang="T41">
                  <a:pos x="T39" y="T40"/>
                </a:cxn>
                <a:cxn ang="T44">
                  <a:pos x="T42" y="T43"/>
                </a:cxn>
                <a:cxn ang="T47">
                  <a:pos x="T45" y="T46"/>
                </a:cxn>
                <a:cxn ang="T50">
                  <a:pos x="T48" y="T49"/>
                </a:cxn>
                <a:cxn ang="T53">
                  <a:pos x="T51" y="T52"/>
                </a:cxn>
                <a:cxn ang="T56">
                  <a:pos x="T54" y="T55"/>
                </a:cxn>
              </a:cxnLst>
              <a:rect l="T57" t="T58" r="T59" b="T60"/>
              <a:pathLst>
                <a:path w="369" h="368">
                  <a:moveTo>
                    <a:pt x="221" y="24"/>
                  </a:moveTo>
                  <a:cubicBezTo>
                    <a:pt x="290" y="24"/>
                    <a:pt x="345" y="79"/>
                    <a:pt x="345" y="148"/>
                  </a:cubicBezTo>
                  <a:quadBezTo>
                    <a:pt x="345" y="221"/>
                    <a:pt x="345" y="221"/>
                  </a:quadBezTo>
                  <a:cubicBezTo>
                    <a:pt x="345" y="289"/>
                    <a:pt x="289" y="344"/>
                    <a:pt x="220" y="344"/>
                  </a:cubicBezTo>
                  <a:quadBezTo>
                    <a:pt x="147" y="344"/>
                    <a:pt x="147" y="344"/>
                  </a:quadBezTo>
                  <a:cubicBezTo>
                    <a:pt x="79" y="344"/>
                    <a:pt x="24" y="289"/>
                    <a:pt x="24" y="221"/>
                  </a:cubicBezTo>
                  <a:quadBezTo>
                    <a:pt x="24" y="148"/>
                    <a:pt x="24" y="148"/>
                  </a:quadBezTo>
                  <a:cubicBezTo>
                    <a:pt x="24" y="79"/>
                    <a:pt x="79" y="24"/>
                    <a:pt x="147" y="24"/>
                  </a:cubicBezTo>
                  <a:quadBezTo>
                    <a:pt x="222" y="24"/>
                    <a:pt x="222" y="24"/>
                  </a:quadBezTo>
                  <a:lnTo>
                    <a:pt x="221" y="24"/>
                  </a:lnTo>
                  <a:close/>
                  <a:moveTo>
                    <a:pt x="220" y="0"/>
                  </a:moveTo>
                  <a:quadBezTo>
                    <a:pt x="147" y="0"/>
                    <a:pt x="147" y="0"/>
                  </a:quadBezTo>
                  <a:cubicBezTo>
                    <a:pt x="66" y="0"/>
                    <a:pt x="0" y="66"/>
                    <a:pt x="0" y="148"/>
                  </a:cubicBezTo>
                  <a:quadBezTo>
                    <a:pt x="0" y="221"/>
                    <a:pt x="0" y="221"/>
                  </a:quadBezTo>
                  <a:cubicBezTo>
                    <a:pt x="0" y="302"/>
                    <a:pt x="66" y="368"/>
                    <a:pt x="147" y="368"/>
                  </a:cubicBezTo>
                  <a:quadBezTo>
                    <a:pt x="220" y="368"/>
                    <a:pt x="220" y="368"/>
                  </a:quadBezTo>
                  <a:cubicBezTo>
                    <a:pt x="302" y="368"/>
                    <a:pt x="369" y="302"/>
                    <a:pt x="369" y="221"/>
                  </a:cubicBezTo>
                  <a:quadBezTo>
                    <a:pt x="369" y="148"/>
                    <a:pt x="369" y="148"/>
                  </a:quadBezTo>
                  <a:cubicBezTo>
                    <a:pt x="369" y="66"/>
                    <a:pt x="302" y="0"/>
                    <a:pt x="220" y="0"/>
                  </a:cubicBezTo>
                  <a:close/>
                </a:path>
              </a:pathLst>
            </a:custGeom>
            <a:solidFill>
              <a:srgbClr val="F26D6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6" name="자유형 105"/>
            <p:cNvSpPr/>
            <p:nvPr/>
          </p:nvSpPr>
          <p:spPr>
            <a:xfrm>
              <a:off x="6512138" y="2728576"/>
              <a:ext cx="192184" cy="192184"/>
            </a:xfrm>
            <a:custGeom>
              <a:avLst/>
              <a:gdLst>
                <a:gd name="T0" fmla="*/ 92 w 121"/>
                <a:gd name="T1" fmla="*/ 121 h 121"/>
                <a:gd name="T2" fmla="*/ 0 60000 65536"/>
                <a:gd name="T3" fmla="*/ 0 w 121"/>
                <a:gd name="T4" fmla="*/ 28 h 121"/>
                <a:gd name="T5" fmla="*/ 0 60000 65536"/>
                <a:gd name="T6" fmla="*/ 121 w 121"/>
                <a:gd name="T7" fmla="*/ 0 h 121"/>
                <a:gd name="T8" fmla="*/ 0 60000 65536"/>
                <a:gd name="T9" fmla="*/ 92 w 121"/>
                <a:gd name="T10" fmla="*/ 121 h 121"/>
                <a:gd name="T11" fmla="*/ 0 60000 65536"/>
                <a:gd name="T12" fmla="*/ 0 w 121"/>
                <a:gd name="T13" fmla="*/ 0 h 121"/>
                <a:gd name="T14" fmla="*/ 121 w 121"/>
                <a:gd name="T15" fmla="*/ 121 h 12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21" h="121">
                  <a:moveTo>
                    <a:pt x="92" y="121"/>
                  </a:moveTo>
                  <a:lnTo>
                    <a:pt x="0" y="28"/>
                  </a:lnTo>
                  <a:lnTo>
                    <a:pt x="121" y="0"/>
                  </a:lnTo>
                  <a:lnTo>
                    <a:pt x="92" y="121"/>
                  </a:lnTo>
                  <a:close/>
                </a:path>
              </a:pathLst>
            </a:custGeom>
            <a:solidFill>
              <a:srgbClr val="F26D6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8" name="TextBox 107"/>
            <p:cNvSpPr txBox="1"/>
            <p:nvPr/>
          </p:nvSpPr>
          <p:spPr>
            <a:xfrm>
              <a:off x="5586410" y="3151862"/>
              <a:ext cx="1019179" cy="5542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t">
              <a:noAutofit/>
            </a:bodyPr>
            <a:lstStyle/>
            <a:p>
              <a:pPr eaLnBrk="1" hangingPunct="1">
                <a:tabLst>
                  <a:tab pos="641329" algn="l"/>
                  <a:tab pos="1248905" algn="l"/>
                  <a:tab pos="1788972" algn="l"/>
                  <a:tab pos="2329040" algn="l"/>
                  <a:tab pos="2869107" algn="l"/>
                  <a:tab pos="3409175" algn="l"/>
                  <a:tab pos="3949244" algn="l"/>
                  <a:tab pos="4489310" algn="l"/>
                  <a:tab pos="5029377" algn="l"/>
                </a:tabLst>
                <a:defRPr lang="ko-KR" altLang="en-US"/>
              </a:pPr>
              <a:r>
                <a:rPr lang="ko-KR" altLang="en-US" sz="2025">
                  <a:solidFill>
                    <a:srgbClr val="F26D69">
                      <a:alpha val="100000"/>
                    </a:srgbClr>
                  </a:solidFill>
                  <a:latin typeface="맑은 고딕"/>
                  <a:ea typeface="맑은 고딕"/>
                  <a:cs typeface="맑은 고딕"/>
                </a:rPr>
                <a:t>연습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359695" y="1664089"/>
            <a:ext cx="1037486" cy="1044689"/>
            <a:chOff x="3399220" y="2657107"/>
            <a:chExt cx="1383314" cy="1392918"/>
          </a:xfrm>
        </p:grpSpPr>
        <p:sp>
          <p:nvSpPr>
            <p:cNvPr id="105" name="자유형 104"/>
            <p:cNvSpPr/>
            <p:nvPr/>
          </p:nvSpPr>
          <p:spPr>
            <a:xfrm>
              <a:off x="4545905" y="2728576"/>
              <a:ext cx="195367" cy="192184"/>
            </a:xfrm>
            <a:custGeom>
              <a:avLst/>
              <a:gdLst>
                <a:gd name="T0" fmla="*/ 92 w 123"/>
                <a:gd name="T1" fmla="*/ 121 h 121"/>
                <a:gd name="T2" fmla="*/ 0 60000 65536"/>
                <a:gd name="T3" fmla="*/ 0 w 123"/>
                <a:gd name="T4" fmla="*/ 28 h 121"/>
                <a:gd name="T5" fmla="*/ 0 60000 65536"/>
                <a:gd name="T6" fmla="*/ 123 w 123"/>
                <a:gd name="T7" fmla="*/ 0 h 121"/>
                <a:gd name="T8" fmla="*/ 0 60000 65536"/>
                <a:gd name="T9" fmla="*/ 92 w 123"/>
                <a:gd name="T10" fmla="*/ 121 h 121"/>
                <a:gd name="T11" fmla="*/ 0 60000 65536"/>
                <a:gd name="T12" fmla="*/ 0 w 123"/>
                <a:gd name="T13" fmla="*/ 0 h 121"/>
                <a:gd name="T14" fmla="*/ 123 w 123"/>
                <a:gd name="T15" fmla="*/ 121 h 12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23" h="121">
                  <a:moveTo>
                    <a:pt x="92" y="121"/>
                  </a:moveTo>
                  <a:lnTo>
                    <a:pt x="0" y="28"/>
                  </a:lnTo>
                  <a:lnTo>
                    <a:pt x="123" y="0"/>
                  </a:lnTo>
                  <a:lnTo>
                    <a:pt x="92" y="121"/>
                  </a:lnTo>
                  <a:close/>
                </a:path>
              </a:pathLst>
            </a:custGeom>
            <a:solidFill>
              <a:srgbClr val="35C4EB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116" name="그룹 115"/>
            <p:cNvGrpSpPr/>
            <p:nvPr/>
          </p:nvGrpSpPr>
          <p:grpSpPr>
            <a:xfrm>
              <a:off x="3399220" y="2657107"/>
              <a:ext cx="1383314" cy="1392918"/>
              <a:chOff x="3399220" y="2657107"/>
              <a:chExt cx="1383314" cy="1392918"/>
            </a:xfrm>
          </p:grpSpPr>
          <p:sp>
            <p:nvSpPr>
              <p:cNvPr id="102" name="자유형 101"/>
              <p:cNvSpPr/>
              <p:nvPr/>
            </p:nvSpPr>
            <p:spPr>
              <a:xfrm>
                <a:off x="3399220" y="2657107"/>
                <a:ext cx="1383314" cy="1392918"/>
              </a:xfrm>
              <a:custGeom>
                <a:avLst/>
                <a:gdLst>
                  <a:gd name="T0" fmla="*/ 16258 w 368"/>
                  <a:gd name="T1" fmla="*/ 1813 h 369"/>
                  <a:gd name="T2" fmla="*/ 0 60000 65536"/>
                  <a:gd name="T3" fmla="*/ 25550 w 368"/>
                  <a:gd name="T4" fmla="*/ 11235 h 369"/>
                  <a:gd name="T5" fmla="*/ 0 60000 65536"/>
                  <a:gd name="T6" fmla="*/ 25550 w 368"/>
                  <a:gd name="T7" fmla="*/ 16753 h 369"/>
                  <a:gd name="T8" fmla="*/ 0 60000 65536"/>
                  <a:gd name="T9" fmla="*/ 16345 w 368"/>
                  <a:gd name="T10" fmla="*/ 26096 h 369"/>
                  <a:gd name="T11" fmla="*/ 0 60000 65536"/>
                  <a:gd name="T12" fmla="*/ 10923 w 368"/>
                  <a:gd name="T13" fmla="*/ 26096 h 369"/>
                  <a:gd name="T14" fmla="*/ 0 60000 65536"/>
                  <a:gd name="T15" fmla="*/ 1792 w 368"/>
                  <a:gd name="T16" fmla="*/ 16753 h 369"/>
                  <a:gd name="T17" fmla="*/ 0 60000 65536"/>
                  <a:gd name="T18" fmla="*/ 1792 w 368"/>
                  <a:gd name="T19" fmla="*/ 11235 h 369"/>
                  <a:gd name="T20" fmla="*/ 0 60000 65536"/>
                  <a:gd name="T21" fmla="*/ 10923 w 368"/>
                  <a:gd name="T22" fmla="*/ 1813 h 369"/>
                  <a:gd name="T23" fmla="*/ 0 60000 65536"/>
                  <a:gd name="T24" fmla="*/ 16258 w 368"/>
                  <a:gd name="T25" fmla="*/ 1813 h 369"/>
                  <a:gd name="T26" fmla="*/ 0 60000 65536"/>
                  <a:gd name="T27" fmla="*/ 16345 w 368"/>
                  <a:gd name="T28" fmla="*/ 0 h 369"/>
                  <a:gd name="T29" fmla="*/ 0 60000 65536"/>
                  <a:gd name="T30" fmla="*/ 10923 w 368"/>
                  <a:gd name="T31" fmla="*/ 0 h 369"/>
                  <a:gd name="T32" fmla="*/ 0 60000 65536"/>
                  <a:gd name="T33" fmla="*/ 0 w 368"/>
                  <a:gd name="T34" fmla="*/ 11235 h 369"/>
                  <a:gd name="T35" fmla="*/ 0 60000 65536"/>
                  <a:gd name="T36" fmla="*/ 0 w 368"/>
                  <a:gd name="T37" fmla="*/ 16753 h 369"/>
                  <a:gd name="T38" fmla="*/ 0 60000 65536"/>
                  <a:gd name="T39" fmla="*/ 10923 w 368"/>
                  <a:gd name="T40" fmla="*/ 27978 h 369"/>
                  <a:gd name="T41" fmla="*/ 0 60000 65536"/>
                  <a:gd name="T42" fmla="*/ 16345 w 368"/>
                  <a:gd name="T43" fmla="*/ 27978 h 369"/>
                  <a:gd name="T44" fmla="*/ 0 60000 65536"/>
                  <a:gd name="T45" fmla="*/ 27337 w 368"/>
                  <a:gd name="T46" fmla="*/ 16753 h 369"/>
                  <a:gd name="T47" fmla="*/ 0 60000 65536"/>
                  <a:gd name="T48" fmla="*/ 27337 w 368"/>
                  <a:gd name="T49" fmla="*/ 11235 h 369"/>
                  <a:gd name="T50" fmla="*/ 0 60000 65536"/>
                  <a:gd name="T51" fmla="*/ 16345 w 368"/>
                  <a:gd name="T52" fmla="*/ 0 h 369"/>
                  <a:gd name="T53" fmla="*/ 0 60000 65536"/>
                  <a:gd name="T54" fmla="*/ 0 w 368"/>
                  <a:gd name="T55" fmla="*/ 0 h 369"/>
                  <a:gd name="T56" fmla="*/ 368 w 368"/>
                  <a:gd name="T57" fmla="*/ 369 h 369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  <a:cxn ang="T26">
                    <a:pos x="T24" y="T25"/>
                  </a:cxn>
                  <a:cxn ang="T29">
                    <a:pos x="T27" y="T28"/>
                  </a:cxn>
                  <a:cxn ang="T32">
                    <a:pos x="T30" y="T31"/>
                  </a:cxn>
                  <a:cxn ang="T35">
                    <a:pos x="T33" y="T34"/>
                  </a:cxn>
                  <a:cxn ang="T38">
                    <a:pos x="T36" y="T37"/>
                  </a:cxn>
                  <a:cxn ang="T41">
                    <a:pos x="T39" y="T40"/>
                  </a:cxn>
                  <a:cxn ang="T44">
                    <a:pos x="T42" y="T43"/>
                  </a:cxn>
                  <a:cxn ang="T47">
                    <a:pos x="T45" y="T46"/>
                  </a:cxn>
                  <a:cxn ang="T50">
                    <a:pos x="T48" y="T49"/>
                  </a:cxn>
                  <a:cxn ang="T53">
                    <a:pos x="T51" y="T52"/>
                  </a:cxn>
                </a:cxnLst>
                <a:rect l="T54" t="T55" r="T56" b="T57"/>
                <a:pathLst>
                  <a:path w="368" h="369">
                    <a:moveTo>
                      <a:pt x="219" y="24"/>
                    </a:moveTo>
                    <a:cubicBezTo>
                      <a:pt x="288" y="24"/>
                      <a:pt x="344" y="79"/>
                      <a:pt x="344" y="148"/>
                    </a:cubicBezTo>
                    <a:quadBezTo>
                      <a:pt x="344" y="221"/>
                      <a:pt x="344" y="221"/>
                    </a:quadBezTo>
                    <a:cubicBezTo>
                      <a:pt x="344" y="289"/>
                      <a:pt x="288" y="344"/>
                      <a:pt x="220" y="344"/>
                    </a:cubicBezTo>
                    <a:quadBezTo>
                      <a:pt x="147" y="344"/>
                      <a:pt x="147" y="344"/>
                    </a:quadBezTo>
                    <a:cubicBezTo>
                      <a:pt x="78" y="344"/>
                      <a:pt x="24" y="289"/>
                      <a:pt x="24" y="221"/>
                    </a:cubicBezTo>
                    <a:quadBezTo>
                      <a:pt x="24" y="148"/>
                      <a:pt x="24" y="148"/>
                    </a:quadBezTo>
                    <a:cubicBezTo>
                      <a:pt x="24" y="79"/>
                      <a:pt x="78" y="24"/>
                      <a:pt x="147" y="24"/>
                    </a:cubicBezTo>
                    <a:quadBezTo>
                      <a:pt x="219" y="24"/>
                      <a:pt x="219" y="24"/>
                    </a:quadBezTo>
                    <a:close/>
                    <a:moveTo>
                      <a:pt x="220" y="0"/>
                    </a:moveTo>
                    <a:quadBezTo>
                      <a:pt x="147" y="0"/>
                      <a:pt x="147" y="0"/>
                    </a:quadBezTo>
                    <a:cubicBezTo>
                      <a:pt x="65" y="0"/>
                      <a:pt x="0" y="66"/>
                      <a:pt x="0" y="148"/>
                    </a:cubicBezTo>
                    <a:quadBezTo>
                      <a:pt x="0" y="221"/>
                      <a:pt x="0" y="221"/>
                    </a:quadBezTo>
                    <a:cubicBezTo>
                      <a:pt x="0" y="303"/>
                      <a:pt x="65" y="369"/>
                      <a:pt x="147" y="369"/>
                    </a:cubicBezTo>
                    <a:quadBezTo>
                      <a:pt x="220" y="369"/>
                      <a:pt x="220" y="369"/>
                    </a:quadBezTo>
                    <a:cubicBezTo>
                      <a:pt x="302" y="369"/>
                      <a:pt x="368" y="303"/>
                      <a:pt x="368" y="221"/>
                    </a:cubicBezTo>
                    <a:quadBezTo>
                      <a:pt x="368" y="148"/>
                      <a:pt x="368" y="148"/>
                    </a:quadBezTo>
                    <a:cubicBezTo>
                      <a:pt x="368" y="66"/>
                      <a:pt x="302" y="0"/>
                      <a:pt x="220" y="0"/>
                    </a:cubicBezTo>
                    <a:close/>
                  </a:path>
                </a:pathLst>
              </a:custGeom>
              <a:solidFill>
                <a:srgbClr val="35C4EB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109" name="TextBox 108"/>
              <p:cNvSpPr txBox="1"/>
              <p:nvPr/>
            </p:nvSpPr>
            <p:spPr>
              <a:xfrm>
                <a:off x="3624198" y="3151862"/>
                <a:ext cx="1031621" cy="5542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68580" tIns="34290" rIns="68580" bIns="34290" anchor="t">
                <a:noAutofit/>
              </a:bodyPr>
              <a:lstStyle/>
              <a:p>
                <a:pPr eaLnBrk="1" hangingPunct="1">
                  <a:tabLst>
                    <a:tab pos="641329" algn="l"/>
                    <a:tab pos="1248905" algn="l"/>
                    <a:tab pos="1788972" algn="l"/>
                    <a:tab pos="2329040" algn="l"/>
                    <a:tab pos="2869107" algn="l"/>
                    <a:tab pos="3409175" algn="l"/>
                    <a:tab pos="3949244" algn="l"/>
                    <a:tab pos="4489310" algn="l"/>
                    <a:tab pos="5029377" algn="l"/>
                  </a:tabLst>
                  <a:defRPr lang="ko-KR" altLang="en-US"/>
                </a:pPr>
                <a:r>
                  <a:rPr lang="ko-KR" altLang="en-US" sz="2025">
                    <a:solidFill>
                      <a:srgbClr val="00B0F0">
                        <a:alpha val="100000"/>
                      </a:srgbClr>
                    </a:solidFill>
                    <a:latin typeface="맑은 고딕"/>
                    <a:ea typeface="맑은 고딕"/>
                    <a:cs typeface="맑은 고딕"/>
                  </a:rPr>
                  <a:t>창작</a:t>
                </a:r>
              </a:p>
            </p:txBody>
          </p:sp>
        </p:grpSp>
      </p:grpSp>
      <p:grpSp>
        <p:nvGrpSpPr>
          <p:cNvPr id="118" name="그룹 117"/>
          <p:cNvGrpSpPr/>
          <p:nvPr/>
        </p:nvGrpSpPr>
        <p:grpSpPr>
          <a:xfrm>
            <a:off x="6429429" y="1665890"/>
            <a:ext cx="1088195" cy="1041087"/>
            <a:chOff x="7309408" y="2657107"/>
            <a:chExt cx="1450926" cy="1388116"/>
          </a:xfrm>
        </p:grpSpPr>
        <p:sp>
          <p:nvSpPr>
            <p:cNvPr id="104" name="자유형 103"/>
            <p:cNvSpPr/>
            <p:nvPr/>
          </p:nvSpPr>
          <p:spPr>
            <a:xfrm>
              <a:off x="7309408" y="2657107"/>
              <a:ext cx="1383314" cy="1388116"/>
            </a:xfrm>
            <a:custGeom>
              <a:avLst/>
              <a:gdLst>
                <a:gd name="T0" fmla="*/ 16414 w 368"/>
                <a:gd name="T1" fmla="*/ 1755 h 368"/>
                <a:gd name="T2" fmla="*/ 0 60000 65536"/>
                <a:gd name="T3" fmla="*/ 25550 w 368"/>
                <a:gd name="T4" fmla="*/ 11039 h 368"/>
                <a:gd name="T5" fmla="*/ 0 60000 65536"/>
                <a:gd name="T6" fmla="*/ 25550 w 368"/>
                <a:gd name="T7" fmla="*/ 16544 h 368"/>
                <a:gd name="T8" fmla="*/ 0 60000 65536"/>
                <a:gd name="T9" fmla="*/ 16480 w 368"/>
                <a:gd name="T10" fmla="*/ 25987 h 368"/>
                <a:gd name="T11" fmla="*/ 0 60000 65536"/>
                <a:gd name="T12" fmla="*/ 11070 w 368"/>
                <a:gd name="T13" fmla="*/ 25987 h 368"/>
                <a:gd name="T14" fmla="*/ 0 60000 65536"/>
                <a:gd name="T15" fmla="*/ 1792 w 368"/>
                <a:gd name="T16" fmla="*/ 16544 h 368"/>
                <a:gd name="T17" fmla="*/ 0 60000 65536"/>
                <a:gd name="T18" fmla="*/ 1792 w 368"/>
                <a:gd name="T19" fmla="*/ 11039 h 368"/>
                <a:gd name="T20" fmla="*/ 0 60000 65536"/>
                <a:gd name="T21" fmla="*/ 11070 w 368"/>
                <a:gd name="T22" fmla="*/ 1810 h 368"/>
                <a:gd name="T23" fmla="*/ 0 60000 65536"/>
                <a:gd name="T24" fmla="*/ 16627 w 368"/>
                <a:gd name="T25" fmla="*/ 1810 h 368"/>
                <a:gd name="T26" fmla="*/ 0 60000 65536"/>
                <a:gd name="T27" fmla="*/ 16414 w 368"/>
                <a:gd name="T28" fmla="*/ 1755 h 368"/>
                <a:gd name="T29" fmla="*/ 0 60000 65536"/>
                <a:gd name="T30" fmla="*/ 16480 w 368"/>
                <a:gd name="T31" fmla="*/ 0 h 368"/>
                <a:gd name="T32" fmla="*/ 0 60000 65536"/>
                <a:gd name="T33" fmla="*/ 11070 w 368"/>
                <a:gd name="T34" fmla="*/ 0 h 368"/>
                <a:gd name="T35" fmla="*/ 0 60000 65536"/>
                <a:gd name="T36" fmla="*/ 0 w 368"/>
                <a:gd name="T37" fmla="*/ 11039 h 368"/>
                <a:gd name="T38" fmla="*/ 0 60000 65536"/>
                <a:gd name="T39" fmla="*/ 0 w 368"/>
                <a:gd name="T40" fmla="*/ 16544 h 368"/>
                <a:gd name="T41" fmla="*/ 0 60000 65536"/>
                <a:gd name="T42" fmla="*/ 11070 w 368"/>
                <a:gd name="T43" fmla="*/ 27814 h 368"/>
                <a:gd name="T44" fmla="*/ 0 60000 65536"/>
                <a:gd name="T45" fmla="*/ 16480 w 368"/>
                <a:gd name="T46" fmla="*/ 27814 h 368"/>
                <a:gd name="T47" fmla="*/ 0 60000 65536"/>
                <a:gd name="T48" fmla="*/ 27337 w 368"/>
                <a:gd name="T49" fmla="*/ 16544 h 368"/>
                <a:gd name="T50" fmla="*/ 0 60000 65536"/>
                <a:gd name="T51" fmla="*/ 27337 w 368"/>
                <a:gd name="T52" fmla="*/ 11039 h 368"/>
                <a:gd name="T53" fmla="*/ 0 60000 65536"/>
                <a:gd name="T54" fmla="*/ 16480 w 368"/>
                <a:gd name="T55" fmla="*/ 0 h 368"/>
                <a:gd name="T56" fmla="*/ 0 60000 65536"/>
                <a:gd name="T57" fmla="*/ 0 w 368"/>
                <a:gd name="T58" fmla="*/ 0 h 368"/>
                <a:gd name="T59" fmla="*/ 368 w 368"/>
                <a:gd name="T60" fmla="*/ 368 h 36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  <a:cxn ang="T35">
                  <a:pos x="T33" y="T34"/>
                </a:cxn>
                <a:cxn ang="T38">
                  <a:pos x="T36" y="T37"/>
                </a:cxn>
                <a:cxn ang="T41">
                  <a:pos x="T39" y="T40"/>
                </a:cxn>
                <a:cxn ang="T44">
                  <a:pos x="T42" y="T43"/>
                </a:cxn>
                <a:cxn ang="T47">
                  <a:pos x="T45" y="T46"/>
                </a:cxn>
                <a:cxn ang="T50">
                  <a:pos x="T48" y="T49"/>
                </a:cxn>
                <a:cxn ang="T53">
                  <a:pos x="T51" y="T52"/>
                </a:cxn>
                <a:cxn ang="T56">
                  <a:pos x="T54" y="T55"/>
                </a:cxn>
              </a:cxnLst>
              <a:rect l="T57" t="T58" r="T59" b="T60"/>
              <a:pathLst>
                <a:path w="368" h="368">
                  <a:moveTo>
                    <a:pt x="221" y="23"/>
                  </a:moveTo>
                  <a:cubicBezTo>
                    <a:pt x="290" y="23"/>
                    <a:pt x="344" y="77"/>
                    <a:pt x="344" y="146"/>
                  </a:cubicBezTo>
                  <a:quadBezTo>
                    <a:pt x="344" y="219"/>
                    <a:pt x="344" y="219"/>
                  </a:quadBezTo>
                  <a:cubicBezTo>
                    <a:pt x="344" y="287"/>
                    <a:pt x="290" y="344"/>
                    <a:pt x="222" y="344"/>
                  </a:cubicBezTo>
                  <a:quadBezTo>
                    <a:pt x="149" y="344"/>
                    <a:pt x="149" y="344"/>
                  </a:quadBezTo>
                  <a:cubicBezTo>
                    <a:pt x="80" y="344"/>
                    <a:pt x="24" y="287"/>
                    <a:pt x="24" y="219"/>
                  </a:cubicBezTo>
                  <a:quadBezTo>
                    <a:pt x="24" y="146"/>
                    <a:pt x="24" y="146"/>
                  </a:quadBezTo>
                  <a:cubicBezTo>
                    <a:pt x="24" y="77"/>
                    <a:pt x="80" y="24"/>
                    <a:pt x="149" y="24"/>
                  </a:cubicBezTo>
                  <a:quadBezTo>
                    <a:pt x="224" y="24"/>
                    <a:pt x="224" y="24"/>
                  </a:quadBezTo>
                  <a:lnTo>
                    <a:pt x="221" y="23"/>
                  </a:lnTo>
                  <a:close/>
                  <a:moveTo>
                    <a:pt x="222" y="0"/>
                  </a:moveTo>
                  <a:quadBezTo>
                    <a:pt x="149" y="0"/>
                    <a:pt x="149" y="0"/>
                  </a:quadBezTo>
                  <a:cubicBezTo>
                    <a:pt x="67" y="0"/>
                    <a:pt x="0" y="64"/>
                    <a:pt x="0" y="146"/>
                  </a:cubicBezTo>
                  <a:quadBezTo>
                    <a:pt x="0" y="219"/>
                    <a:pt x="0" y="219"/>
                  </a:quadBezTo>
                  <a:cubicBezTo>
                    <a:pt x="0" y="300"/>
                    <a:pt x="67" y="368"/>
                    <a:pt x="149" y="368"/>
                  </a:cubicBezTo>
                  <a:quadBezTo>
                    <a:pt x="222" y="368"/>
                    <a:pt x="222" y="368"/>
                  </a:quadBezTo>
                  <a:cubicBezTo>
                    <a:pt x="303" y="368"/>
                    <a:pt x="368" y="300"/>
                    <a:pt x="368" y="219"/>
                  </a:cubicBezTo>
                  <a:quadBezTo>
                    <a:pt x="368" y="146"/>
                    <a:pt x="368" y="146"/>
                  </a:quadBezTo>
                  <a:cubicBezTo>
                    <a:pt x="368" y="64"/>
                    <a:pt x="303" y="0"/>
                    <a:pt x="222" y="0"/>
                  </a:cubicBezTo>
                  <a:close/>
                </a:path>
              </a:pathLst>
            </a:custGeom>
            <a:solidFill>
              <a:srgbClr val="0DB690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7" name="자유형 106"/>
            <p:cNvSpPr/>
            <p:nvPr/>
          </p:nvSpPr>
          <p:spPr>
            <a:xfrm>
              <a:off x="8448164" y="2728576"/>
              <a:ext cx="195367" cy="192184"/>
            </a:xfrm>
            <a:custGeom>
              <a:avLst/>
              <a:gdLst>
                <a:gd name="T0" fmla="*/ 92 w 123"/>
                <a:gd name="T1" fmla="*/ 121 h 121"/>
                <a:gd name="T2" fmla="*/ 0 60000 65536"/>
                <a:gd name="T3" fmla="*/ 0 w 123"/>
                <a:gd name="T4" fmla="*/ 28 h 121"/>
                <a:gd name="T5" fmla="*/ 0 60000 65536"/>
                <a:gd name="T6" fmla="*/ 123 w 123"/>
                <a:gd name="T7" fmla="*/ 0 h 121"/>
                <a:gd name="T8" fmla="*/ 0 60000 65536"/>
                <a:gd name="T9" fmla="*/ 92 w 123"/>
                <a:gd name="T10" fmla="*/ 121 h 121"/>
                <a:gd name="T11" fmla="*/ 0 60000 65536"/>
                <a:gd name="T12" fmla="*/ 0 w 123"/>
                <a:gd name="T13" fmla="*/ 0 h 121"/>
                <a:gd name="T14" fmla="*/ 123 w 123"/>
                <a:gd name="T15" fmla="*/ 121 h 12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23" h="121">
                  <a:moveTo>
                    <a:pt x="92" y="121"/>
                  </a:moveTo>
                  <a:lnTo>
                    <a:pt x="0" y="28"/>
                  </a:lnTo>
                  <a:lnTo>
                    <a:pt x="123" y="0"/>
                  </a:lnTo>
                  <a:lnTo>
                    <a:pt x="92" y="121"/>
                  </a:lnTo>
                  <a:close/>
                </a:path>
              </a:pathLst>
            </a:custGeom>
            <a:solidFill>
              <a:srgbClr val="0DB690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10" name="TextBox 109"/>
            <p:cNvSpPr txBox="1"/>
            <p:nvPr/>
          </p:nvSpPr>
          <p:spPr>
            <a:xfrm>
              <a:off x="7606395" y="3151862"/>
              <a:ext cx="1153938" cy="5542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t">
              <a:noAutofit/>
            </a:bodyPr>
            <a:lstStyle/>
            <a:p>
              <a:pPr eaLnBrk="1" hangingPunct="1">
                <a:tabLst>
                  <a:tab pos="641329" algn="l"/>
                  <a:tab pos="1248905" algn="l"/>
                  <a:tab pos="1788972" algn="l"/>
                  <a:tab pos="2329040" algn="l"/>
                  <a:tab pos="2869107" algn="l"/>
                  <a:tab pos="3409175" algn="l"/>
                  <a:tab pos="3949244" algn="l"/>
                  <a:tab pos="4489310" algn="l"/>
                  <a:tab pos="5029377" algn="l"/>
                </a:tabLst>
                <a:defRPr lang="ko-KR" altLang="en-US"/>
              </a:pPr>
              <a:r>
                <a:rPr lang="ko-KR" altLang="en-US" sz="2025">
                  <a:solidFill>
                    <a:srgbClr val="0DB690">
                      <a:alpha val="100000"/>
                    </a:srgbClr>
                  </a:solidFill>
                  <a:latin typeface="맑은 고딕"/>
                  <a:ea typeface="맑은 고딕"/>
                  <a:cs typeface="맑은 고딕"/>
                </a:rPr>
                <a:t>합주</a:t>
              </a:r>
            </a:p>
          </p:txBody>
        </p:sp>
      </p:grpSp>
      <p:cxnSp>
        <p:nvCxnSpPr>
          <p:cNvPr id="111" name="직선 연결선 110"/>
          <p:cNvCxnSpPr/>
          <p:nvPr/>
        </p:nvCxnSpPr>
        <p:spPr>
          <a:xfrm>
            <a:off x="1141450" y="2780847"/>
            <a:ext cx="6861101" cy="0"/>
          </a:xfrm>
          <a:prstGeom prst="line">
            <a:avLst/>
          </a:prstGeom>
          <a:ln w="9491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112" name="직선 연결선 111"/>
          <p:cNvCxnSpPr/>
          <p:nvPr/>
        </p:nvCxnSpPr>
        <p:spPr>
          <a:xfrm>
            <a:off x="1141450" y="1430042"/>
            <a:ext cx="6861101" cy="0"/>
          </a:xfrm>
          <a:prstGeom prst="line">
            <a:avLst/>
          </a:prstGeom>
          <a:ln w="9491" cap="flat" cmpd="sng" algn="ctr">
            <a:solidFill>
              <a:srgbClr val="A6A6A6"/>
            </a:solidFill>
            <a:prstDash val="solid"/>
            <a:round/>
          </a:ln>
        </p:spPr>
      </p:cxnSp>
      <p:sp>
        <p:nvSpPr>
          <p:cNvPr id="113" name="TextBox 112"/>
          <p:cNvSpPr txBox="1"/>
          <p:nvPr/>
        </p:nvSpPr>
        <p:spPr>
          <a:xfrm>
            <a:off x="1115616" y="2919668"/>
            <a:ext cx="1754649" cy="1146468"/>
          </a:xfrm>
          <a:prstGeom prst="rect">
            <a:avLst/>
          </a:prstGeom>
          <a:ln w="31750" cap="rnd" cmpd="sng" algn="ctr">
            <a:solidFill>
              <a:srgbClr val="35C5EB"/>
            </a:solidFill>
            <a:prstDash val="solid"/>
            <a:bevel/>
          </a:ln>
        </p:spPr>
        <p:txBody>
          <a:bodyPr vert="horz" wrap="square" lIns="68580" tIns="34290" rIns="68580" bIns="34290" anchor="t">
            <a:spAutoFit/>
          </a:bodyPr>
          <a:lstStyle/>
          <a:p>
            <a:pPr>
              <a:defRPr lang="ko-KR" altLang="en-US"/>
            </a:pPr>
            <a:r>
              <a:rPr lang="ko-KR" altLang="en-US" sz="1400" dirty="0"/>
              <a:t>편곡을 해보고 싶지만 음악적 능력이 부족해 편곡에 어려움을 느끼는 연주자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609439" y="2919669"/>
            <a:ext cx="1754649" cy="1577355"/>
          </a:xfrm>
          <a:prstGeom prst="rect">
            <a:avLst/>
          </a:prstGeom>
          <a:ln w="31750" cap="rnd" cmpd="sng">
            <a:solidFill>
              <a:srgbClr val="F26D68"/>
            </a:solidFill>
            <a:prstDash val="solid"/>
            <a:bevel/>
          </a:ln>
        </p:spPr>
        <p:txBody>
          <a:bodyPr vert="horz" wrap="square" lIns="68580" tIns="34290" rIns="68580" bIns="34290" anchor="t">
            <a:spAutoFit/>
          </a:bodyPr>
          <a:lstStyle/>
          <a:p>
            <a:pPr>
              <a:defRPr lang="ko-KR" altLang="en-US"/>
            </a:pPr>
            <a:r>
              <a:rPr lang="ko-KR" altLang="en-US" sz="1400" dirty="0"/>
              <a:t>공간의 제약 없이 집에서도 악기 연주를 하고 싶고 실제 악기가 없이도 언제든지 연주를 하고 싶어 하는 연주자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201727" y="2919669"/>
            <a:ext cx="1754649" cy="1146468"/>
          </a:xfrm>
          <a:prstGeom prst="rect">
            <a:avLst/>
          </a:prstGeom>
          <a:ln w="25400" cap="rnd" cmpd="sng">
            <a:solidFill>
              <a:srgbClr val="0DB690"/>
            </a:solidFill>
            <a:prstDash val="solid"/>
            <a:bevel/>
          </a:ln>
        </p:spPr>
        <p:txBody>
          <a:bodyPr vert="horz" wrap="square" lIns="68580" tIns="34290" rIns="68580" bIns="34290" anchor="t">
            <a:spAutoFit/>
          </a:bodyPr>
          <a:lstStyle/>
          <a:p>
            <a:pPr>
              <a:defRPr lang="ko-KR" altLang="en-US"/>
            </a:pPr>
            <a:r>
              <a:rPr lang="ko-KR" altLang="en-US" sz="1400" dirty="0"/>
              <a:t>동시에 합주를 하고 싶거나, 웹사이트에 올라온 연주 곡을 보고 자기만의 색을 더하고 싶은 연주자</a:t>
            </a:r>
          </a:p>
        </p:txBody>
      </p:sp>
    </p:spTree>
    <p:extLst>
      <p:ext uri="{BB962C8B-B14F-4D97-AF65-F5344CB8AC3E}">
        <p14:creationId xmlns:p14="http://schemas.microsoft.com/office/powerpoint/2010/main" val="326105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6170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STP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전략 - </a:t>
            </a:r>
            <a:r>
              <a:rPr lang="ko-KR" altLang="en-US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Targeting</a:t>
            </a:r>
            <a:r>
              <a:rPr lang="ko-KR" altLang="en-US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&amp; </a:t>
            </a:r>
            <a:r>
              <a:rPr lang="en-US" altLang="ko-KR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Positioning</a:t>
            </a:r>
            <a:r>
              <a:rPr lang="ko-KR" altLang="en-US" sz="22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2146685" y="897541"/>
            <a:ext cx="5935754" cy="3307470"/>
            <a:chOff x="1856061" y="1196721"/>
            <a:chExt cx="7914339" cy="4409959"/>
          </a:xfrm>
        </p:grpSpPr>
        <p:sp>
          <p:nvSpPr>
            <p:cNvPr id="140" name="TextBox 139"/>
            <p:cNvSpPr txBox="1"/>
            <p:nvPr/>
          </p:nvSpPr>
          <p:spPr>
            <a:xfrm>
              <a:off x="1856061" y="1595944"/>
              <a:ext cx="2368800" cy="1938992"/>
            </a:xfrm>
            <a:prstGeom prst="rect">
              <a:avLst/>
            </a:prstGeom>
            <a:noFill/>
            <a:ln w="25400" cap="flat" cmpd="sng">
              <a:solidFill>
                <a:srgbClr val="35C5EB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/>
                <a:t>직접 음악을 여러가지 악기로 편곡을 해보고 싶지만 악기에 대한 비용이나 편곡의 어려움 때문에 한번에 간단한 방법으로 음악을 창작하고 싶은 연주자</a:t>
              </a:r>
              <a:r>
                <a:rPr lang="ko-KR" altLang="en-US" dirty="0"/>
                <a:t>.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59654" y="1610390"/>
              <a:ext cx="2655741" cy="1815881"/>
            </a:xfrm>
            <a:prstGeom prst="rect">
              <a:avLst/>
            </a:prstGeom>
            <a:noFill/>
            <a:ln w="25400" cap="flat" cmpd="sng">
              <a:solidFill>
                <a:srgbClr val="F26D68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/>
                <a:t>밤낮 가리지 않고 연주 연습을 하고 싶지만 층간 소음 등 공간의 제약 문제 때문에 아무 때나 연주를 할 수 없거나 비용 문제 때문에 실제 악기를 구매할 수 없어 연주 자체가 불가한 연주자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112717" y="1610390"/>
              <a:ext cx="2367705" cy="1323439"/>
            </a:xfrm>
            <a:prstGeom prst="rect">
              <a:avLst/>
            </a:prstGeom>
            <a:noFill/>
            <a:ln w="25400" cap="flat" cmpd="sng">
              <a:solidFill>
                <a:srgbClr val="0DB690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/>
                <a:t>합주를 하는 것을 즐겨하며 끊임없이 같이 연주 할 새로운 연주자들을 찾고 음악을 공유하고 싶은 연주자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2984" y="1196721"/>
              <a:ext cx="864108" cy="400109"/>
            </a:xfrm>
            <a:prstGeom prst="rect">
              <a:avLst/>
            </a:prstGeom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500" b="1">
                  <a:solidFill>
                    <a:srgbClr val="35C5EB"/>
                  </a:solidFill>
                </a:rPr>
                <a:t>창작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231892" y="1196721"/>
              <a:ext cx="864108" cy="400109"/>
            </a:xfrm>
            <a:prstGeom prst="rect">
              <a:avLst/>
            </a:prstGeom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500" b="1">
                  <a:solidFill>
                    <a:srgbClr val="F26D68"/>
                  </a:solidFill>
                </a:rPr>
                <a:t>연습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956673" y="1196721"/>
              <a:ext cx="973567" cy="400109"/>
            </a:xfrm>
            <a:prstGeom prst="rect">
              <a:avLst/>
            </a:prstGeom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500" b="1" dirty="0">
                  <a:solidFill>
                    <a:srgbClr val="0DB690"/>
                  </a:solidFill>
                </a:rPr>
                <a:t>합주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857600" y="3790799"/>
              <a:ext cx="7912800" cy="1815881"/>
            </a:xfrm>
            <a:prstGeom prst="rect">
              <a:avLst/>
            </a:prstGeom>
            <a:ln w="25400" cap="flat" cmpd="sng">
              <a:solidFill>
                <a:srgbClr val="FFA500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 marL="192780" indent="-192780">
                <a:buClr>
                  <a:srgbClr val="000000"/>
                </a:buClr>
                <a:buFont typeface="Arial"/>
                <a:buChar char="•"/>
                <a:defRPr lang="ko-KR" altLang="en-US"/>
              </a:pPr>
              <a:r>
                <a:rPr lang="ko-KR" altLang="en-US" sz="1400" dirty="0"/>
                <a:t>실제 악기 없이 소음 없는 악기 연주가 가능한 simple한 구성의 하모니 키트와 SW 프로그램을 제공</a:t>
              </a:r>
            </a:p>
            <a:p>
              <a:pPr marL="192780" indent="-192780">
                <a:buClr>
                  <a:srgbClr val="000000"/>
                </a:buClr>
                <a:buFont typeface="Arial"/>
                <a:buChar char="•"/>
                <a:defRPr lang="ko-KR" altLang="en-US"/>
              </a:pPr>
              <a:r>
                <a:rPr lang="ko-KR" altLang="en-US" sz="1400" dirty="0"/>
                <a:t>여러 악기를 다뤄 연주하고 창작을 하고 싶은 연주자를 위해 기호 조사 결과를 바탕으로 다양한 악기 서비스 제공</a:t>
              </a:r>
            </a:p>
            <a:p>
              <a:pPr marL="192780" indent="-192780">
                <a:buClr>
                  <a:srgbClr val="000000"/>
                </a:buClr>
                <a:buFont typeface="Arial"/>
                <a:buChar char="•"/>
                <a:defRPr lang="ko-KR" altLang="en-US"/>
              </a:pPr>
              <a:r>
                <a:rPr lang="ko-KR" altLang="en-US" sz="1400" dirty="0"/>
                <a:t>합주할 새로운 연주자를 찾는 고객을 위해 매주 새로운 연주자를 추천해주는 서비스 제공</a:t>
              </a: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43447" y="1599629"/>
            <a:ext cx="11341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Targeting</a:t>
            </a:r>
          </a:p>
        </p:txBody>
      </p:sp>
      <p:sp>
        <p:nvSpPr>
          <p:cNvPr id="150" name="오른쪽 화살표 149"/>
          <p:cNvSpPr/>
          <p:nvPr/>
        </p:nvSpPr>
        <p:spPr>
          <a:xfrm>
            <a:off x="1331596" y="1613559"/>
            <a:ext cx="594074" cy="2427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1" name="TextBox 150"/>
          <p:cNvSpPr txBox="1"/>
          <p:nvPr/>
        </p:nvSpPr>
        <p:spPr>
          <a:xfrm>
            <a:off x="89440" y="3219260"/>
            <a:ext cx="12961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Positioning</a:t>
            </a:r>
          </a:p>
        </p:txBody>
      </p:sp>
      <p:sp>
        <p:nvSpPr>
          <p:cNvPr id="152" name="오른쪽 화살표 151"/>
          <p:cNvSpPr/>
          <p:nvPr/>
        </p:nvSpPr>
        <p:spPr>
          <a:xfrm>
            <a:off x="1331596" y="3233191"/>
            <a:ext cx="594074" cy="2427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702697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240632" y="267891"/>
            <a:ext cx="2845594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향후 추진 계획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240632" y="762000"/>
            <a:ext cx="6355556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2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1331119" y="1052512"/>
            <a:ext cx="62650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en-US" altLang="ko-KR" sz="1600" dirty="0"/>
              <a:t>Harmony</a:t>
            </a:r>
            <a:r>
              <a:rPr kumimoji="0" lang="ko-KR" altLang="en-US" sz="1600" dirty="0"/>
              <a:t>는 가상 환경의 서비스를 제공하기 때문에 악기</a:t>
            </a:r>
            <a:r>
              <a:rPr kumimoji="0" lang="en-US" altLang="ko-KR" sz="1600" dirty="0"/>
              <a:t>, </a:t>
            </a:r>
            <a:r>
              <a:rPr kumimoji="0" lang="ko-KR" altLang="en-US" sz="1600" dirty="0"/>
              <a:t>배경 등의 외형적 요소를 다양하게 설정할 수 있다</a:t>
            </a:r>
            <a:r>
              <a:rPr kumimoji="0" lang="en-US" altLang="ko-KR" sz="1600" dirty="0"/>
              <a:t>. </a:t>
            </a:r>
            <a:r>
              <a:rPr kumimoji="0" lang="ko-KR" altLang="en-US" sz="1600" dirty="0"/>
              <a:t>이 점을 이용해 사용자가 배경이나 악기</a:t>
            </a:r>
            <a:r>
              <a:rPr kumimoji="0" lang="en-US" altLang="ko-KR" sz="1600" dirty="0"/>
              <a:t>, </a:t>
            </a:r>
            <a:r>
              <a:rPr kumimoji="0" lang="ko-KR" altLang="en-US" sz="1600" dirty="0"/>
              <a:t>자신의 모습을 자신이 원하는 외형으로 </a:t>
            </a:r>
            <a:r>
              <a:rPr kumimoji="0" lang="en-US" altLang="ko-KR" sz="1600" dirty="0"/>
              <a:t>Customize</a:t>
            </a:r>
            <a:r>
              <a:rPr kumimoji="0" lang="ko-KR" altLang="en-US" sz="1600" dirty="0"/>
              <a:t>하는 서비스를 제공할 예정이다</a:t>
            </a:r>
            <a:r>
              <a:rPr kumimoji="0" lang="en-US" altLang="ko-KR" sz="1600" dirty="0"/>
              <a:t>.</a:t>
            </a:r>
            <a:r>
              <a:rPr kumimoji="0" lang="ko-KR" altLang="en-US" sz="1600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0830" y="3660101"/>
            <a:ext cx="6265069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dirty="0">
                <a:latin typeface="+mn-lt"/>
                <a:ea typeface="+mn-ea"/>
              </a:rPr>
              <a:t>악기 </a:t>
            </a:r>
            <a:r>
              <a:rPr kumimoji="0" lang="en-US" altLang="ko-KR" sz="1600" dirty="0">
                <a:latin typeface="+mn-lt"/>
                <a:ea typeface="+mn-ea"/>
              </a:rPr>
              <a:t>Set</a:t>
            </a:r>
            <a:r>
              <a:rPr kumimoji="0" lang="ko-KR" altLang="en-US" sz="1600" dirty="0">
                <a:latin typeface="+mn-lt"/>
                <a:ea typeface="+mn-ea"/>
              </a:rPr>
              <a:t>과 테마를 추가적으로 구성하여</a:t>
            </a:r>
            <a:r>
              <a:rPr kumimoji="0" lang="en-US" altLang="ko-KR" sz="1600" dirty="0">
                <a:latin typeface="+mn-lt"/>
                <a:ea typeface="+mn-ea"/>
              </a:rPr>
              <a:t>, </a:t>
            </a:r>
            <a:r>
              <a:rPr kumimoji="0" lang="ko-KR" altLang="en-US" sz="1600" dirty="0">
                <a:latin typeface="+mn-lt"/>
                <a:ea typeface="+mn-ea"/>
              </a:rPr>
              <a:t>이용자에게 더 다양한 서비스를 제공할 예정이다</a:t>
            </a:r>
            <a:r>
              <a:rPr kumimoji="0" lang="en-US" altLang="ko-KR" sz="1600" dirty="0">
                <a:latin typeface="+mn-lt"/>
                <a:ea typeface="+mn-ea"/>
              </a:rPr>
              <a:t>.</a:t>
            </a:r>
            <a:endParaRPr kumimoji="0" lang="ko-KR" altLang="en-US" sz="16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+mn-lt"/>
              <a:ea typeface="+mn-ea"/>
            </a:endParaRPr>
          </a:p>
        </p:txBody>
      </p:sp>
      <p:sp>
        <p:nvSpPr>
          <p:cNvPr id="5126" name="TextBox 6"/>
          <p:cNvSpPr txBox="1">
            <a:spLocks noChangeArrowheads="1"/>
          </p:cNvSpPr>
          <p:nvPr/>
        </p:nvSpPr>
        <p:spPr bwMode="auto">
          <a:xfrm>
            <a:off x="1331119" y="2356248"/>
            <a:ext cx="62650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ko-KR" altLang="en-US" sz="1600" dirty="0"/>
              <a:t>현실감을 더하기위해 </a:t>
            </a:r>
            <a:r>
              <a:rPr lang="en-US" altLang="ko-KR" sz="1600" dirty="0"/>
              <a:t>VR </a:t>
            </a:r>
            <a:r>
              <a:rPr lang="ko-KR" altLang="en-US" sz="1600" dirty="0"/>
              <a:t>기능을 도입하여 좀 더 현실감 넘치는 음악 서비스를 제공할 것이다</a:t>
            </a:r>
            <a:r>
              <a:rPr lang="en-US" altLang="ko-KR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kumimoji="0" lang="en-US" altLang="ko-K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사용자의 기호를 조사하여 더 많은 악기를 제공할 예정이다</a:t>
            </a:r>
            <a:r>
              <a:rPr lang="en-US" altLang="ko-KR" sz="1600" dirty="0"/>
              <a:t>.</a:t>
            </a:r>
            <a:endParaRPr kumimoji="0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9070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및 팀원 소개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16388" name="Group 104"/>
          <p:cNvGrpSpPr>
            <a:grpSpLocks/>
          </p:cNvGrpSpPr>
          <p:nvPr/>
        </p:nvGrpSpPr>
        <p:grpSpPr bwMode="auto">
          <a:xfrm>
            <a:off x="547688" y="1520825"/>
            <a:ext cx="1358900" cy="2409825"/>
            <a:chOff x="873794" y="1490400"/>
            <a:chExt cx="1565031" cy="2777306"/>
          </a:xfrm>
        </p:grpSpPr>
        <p:pic>
          <p:nvPicPr>
            <p:cNvPr id="16414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2" y="1687299"/>
              <a:ext cx="1563443" cy="2032508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30"/>
            <p:cNvSpPr>
              <a:spLocks/>
            </p:cNvSpPr>
            <p:nvPr/>
          </p:nvSpPr>
          <p:spPr bwMode="auto">
            <a:xfrm>
              <a:off x="875622" y="1490400"/>
              <a:ext cx="1563203" cy="78673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4354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5622" y="3760912"/>
              <a:ext cx="1563203" cy="3073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김세용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8" name="TextBox 100"/>
            <p:cNvSpPr txBox="1">
              <a:spLocks noChangeArrowheads="1"/>
            </p:cNvSpPr>
            <p:nvPr/>
          </p:nvSpPr>
          <p:spPr bwMode="auto">
            <a:xfrm>
              <a:off x="873794" y="3965825"/>
              <a:ext cx="1563202" cy="301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팀장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89" name="Group 105"/>
          <p:cNvGrpSpPr>
            <a:grpSpLocks/>
          </p:cNvGrpSpPr>
          <p:nvPr/>
        </p:nvGrpSpPr>
        <p:grpSpPr bwMode="auto">
          <a:xfrm>
            <a:off x="2201863" y="1520825"/>
            <a:ext cx="1360487" cy="2409825"/>
            <a:chOff x="2781682" y="1490400"/>
            <a:chExt cx="1565032" cy="2777341"/>
          </a:xfrm>
        </p:grpSpPr>
        <p:pic>
          <p:nvPicPr>
            <p:cNvPr id="16410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270" y="1687299"/>
              <a:ext cx="1563444" cy="2032508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utoShape 31"/>
            <p:cNvSpPr>
              <a:spLocks/>
            </p:cNvSpPr>
            <p:nvPr/>
          </p:nvSpPr>
          <p:spPr bwMode="auto">
            <a:xfrm>
              <a:off x="2783508" y="1490400"/>
              <a:ext cx="1563206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A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83508" y="3760941"/>
              <a:ext cx="1563206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김진우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TextBox 101"/>
            <p:cNvSpPr txBox="1">
              <a:spLocks noChangeArrowheads="1"/>
            </p:cNvSpPr>
            <p:nvPr/>
          </p:nvSpPr>
          <p:spPr bwMode="auto">
            <a:xfrm>
              <a:off x="2781682" y="3965857"/>
              <a:ext cx="1563206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피아노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0" name="Group 106"/>
          <p:cNvGrpSpPr>
            <a:grpSpLocks/>
          </p:cNvGrpSpPr>
          <p:nvPr/>
        </p:nvGrpSpPr>
        <p:grpSpPr bwMode="auto">
          <a:xfrm>
            <a:off x="3857625" y="1520825"/>
            <a:ext cx="1362075" cy="2409825"/>
            <a:chOff x="4699998" y="1490400"/>
            <a:chExt cx="1565031" cy="2777341"/>
          </a:xfrm>
        </p:grpSpPr>
        <p:sp>
          <p:nvSpPr>
            <p:cNvPr id="15" name="AutoShape 32"/>
            <p:cNvSpPr>
              <a:spLocks/>
            </p:cNvSpPr>
            <p:nvPr/>
          </p:nvSpPr>
          <p:spPr bwMode="auto">
            <a:xfrm>
              <a:off x="4701823" y="1490400"/>
              <a:ext cx="1563206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pic>
          <p:nvPicPr>
            <p:cNvPr id="1640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1186" y="1687077"/>
              <a:ext cx="1563843" cy="203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01823" y="3760941"/>
              <a:ext cx="1563206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유진솔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8" name="TextBox 102"/>
            <p:cNvSpPr txBox="1">
              <a:spLocks noChangeArrowheads="1"/>
            </p:cNvSpPr>
            <p:nvPr/>
          </p:nvSpPr>
          <p:spPr bwMode="auto">
            <a:xfrm>
              <a:off x="4699998" y="3965857"/>
              <a:ext cx="1563208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기타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1" name="Group 107"/>
          <p:cNvGrpSpPr>
            <a:grpSpLocks/>
          </p:cNvGrpSpPr>
          <p:nvPr/>
        </p:nvGrpSpPr>
        <p:grpSpPr bwMode="auto">
          <a:xfrm>
            <a:off x="5514975" y="1528763"/>
            <a:ext cx="1360488" cy="2411412"/>
            <a:chOff x="6608557" y="1490400"/>
            <a:chExt cx="1574786" cy="2777341"/>
          </a:xfrm>
        </p:grpSpPr>
        <p:pic>
          <p:nvPicPr>
            <p:cNvPr id="16402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07" y="1684123"/>
              <a:ext cx="1568436" cy="2038859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AutoShape 33"/>
            <p:cNvSpPr>
              <a:spLocks/>
            </p:cNvSpPr>
            <p:nvPr/>
          </p:nvSpPr>
          <p:spPr bwMode="auto">
            <a:xfrm>
              <a:off x="6619582" y="1490400"/>
              <a:ext cx="1563761" cy="78621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B91C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10395" y="3761274"/>
              <a:ext cx="1563760" cy="3547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김정민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3" name="TextBox 103"/>
            <p:cNvSpPr txBox="1">
              <a:spLocks noChangeArrowheads="1"/>
            </p:cNvSpPr>
            <p:nvPr/>
          </p:nvSpPr>
          <p:spPr bwMode="auto">
            <a:xfrm>
              <a:off x="6608557" y="3966055"/>
              <a:ext cx="1563761" cy="30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드럼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2" name="Group 107"/>
          <p:cNvGrpSpPr>
            <a:grpSpLocks/>
          </p:cNvGrpSpPr>
          <p:nvPr/>
        </p:nvGrpSpPr>
        <p:grpSpPr bwMode="auto">
          <a:xfrm>
            <a:off x="7172325" y="1520825"/>
            <a:ext cx="1360488" cy="2409825"/>
            <a:chOff x="6608557" y="1490400"/>
            <a:chExt cx="1574786" cy="2777341"/>
          </a:xfrm>
        </p:grpSpPr>
        <p:pic>
          <p:nvPicPr>
            <p:cNvPr id="16398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07" y="1684123"/>
              <a:ext cx="1568436" cy="2038859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AutoShape 33"/>
            <p:cNvSpPr>
              <a:spLocks/>
            </p:cNvSpPr>
            <p:nvPr/>
          </p:nvSpPr>
          <p:spPr bwMode="auto">
            <a:xfrm>
              <a:off x="6619582" y="1490400"/>
              <a:ext cx="1563761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0395" y="3760941"/>
              <a:ext cx="1563760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김준영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8" name="TextBox 103"/>
            <p:cNvSpPr txBox="1">
              <a:spLocks noChangeArrowheads="1"/>
            </p:cNvSpPr>
            <p:nvPr/>
          </p:nvSpPr>
          <p:spPr bwMode="auto">
            <a:xfrm>
              <a:off x="6608557" y="3965857"/>
              <a:ext cx="1563761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사운드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6393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1695450"/>
            <a:ext cx="13557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695450"/>
            <a:ext cx="1357312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1695450"/>
            <a:ext cx="1362075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그림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1689100"/>
            <a:ext cx="1344613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그림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689100"/>
            <a:ext cx="134302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905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업무분담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주차별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개발 계획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CB747C1-F7D7-451D-9082-2F5AD26BC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516787"/>
              </p:ext>
            </p:extLst>
          </p:nvPr>
        </p:nvGraphicFramePr>
        <p:xfrm>
          <a:off x="539750" y="866775"/>
          <a:ext cx="7704658" cy="34778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8270">
                  <a:extLst>
                    <a:ext uri="{9D8B030D-6E8A-4147-A177-3AD203B41FA5}">
                      <a16:colId xmlns:a16="http://schemas.microsoft.com/office/drawing/2014/main" val="3680055398"/>
                    </a:ext>
                  </a:extLst>
                </a:gridCol>
                <a:gridCol w="2653990">
                  <a:extLst>
                    <a:ext uri="{9D8B030D-6E8A-4147-A177-3AD203B41FA5}">
                      <a16:colId xmlns:a16="http://schemas.microsoft.com/office/drawing/2014/main" val="3518997667"/>
                    </a:ext>
                  </a:extLst>
                </a:gridCol>
                <a:gridCol w="2653990">
                  <a:extLst>
                    <a:ext uri="{9D8B030D-6E8A-4147-A177-3AD203B41FA5}">
                      <a16:colId xmlns:a16="http://schemas.microsoft.com/office/drawing/2014/main" val="2956416138"/>
                    </a:ext>
                  </a:extLst>
                </a:gridCol>
                <a:gridCol w="1458408">
                  <a:extLst>
                    <a:ext uri="{9D8B030D-6E8A-4147-A177-3AD203B41FA5}">
                      <a16:colId xmlns:a16="http://schemas.microsoft.com/office/drawing/2014/main" val="1721887055"/>
                    </a:ext>
                  </a:extLst>
                </a:gridCol>
              </a:tblGrid>
              <a:tr h="445513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 dirty="0">
                          <a:effectLst/>
                        </a:rPr>
                        <a:t>이름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정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부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비고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613385458"/>
                  </a:ext>
                </a:extLst>
              </a:tr>
              <a:tr h="606476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김세용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Software </a:t>
                      </a:r>
                      <a:r>
                        <a:rPr lang="ko-KR" sz="1400">
                          <a:effectLst/>
                        </a:rPr>
                        <a:t>구축 및 </a:t>
                      </a:r>
                      <a:r>
                        <a:rPr lang="en-US" sz="1400">
                          <a:effectLst/>
                        </a:rPr>
                        <a:t>UI</a:t>
                      </a:r>
                      <a:endParaRPr lang="ko-KR" sz="1400">
                        <a:effectLst/>
                      </a:endParaRP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, Software </a:t>
                      </a:r>
                      <a:r>
                        <a:rPr lang="ko-KR" sz="1400">
                          <a:effectLst/>
                        </a:rPr>
                        <a:t>병합 및 관리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Unity &amp; Arduino </a:t>
                      </a:r>
                      <a:r>
                        <a:rPr lang="ko-KR" sz="1400">
                          <a:effectLst/>
                        </a:rPr>
                        <a:t>연동</a:t>
                      </a:r>
                      <a:r>
                        <a:rPr lang="en-US" sz="1400">
                          <a:effectLst/>
                        </a:rPr>
                        <a:t>,</a:t>
                      </a:r>
                      <a:endParaRPr lang="ko-KR" sz="1400">
                        <a:effectLst/>
                      </a:endParaRP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하드웨어 제작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</a:rPr>
                        <a:t>팀장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1037419285"/>
                  </a:ext>
                </a:extLst>
              </a:tr>
              <a:tr h="606476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김진우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Drum, Launchpad </a:t>
                      </a:r>
                      <a:r>
                        <a:rPr lang="ko-KR" sz="1400">
                          <a:effectLst/>
                        </a:rPr>
                        <a:t>구현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하드웨어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문서</a:t>
                      </a:r>
                      <a:r>
                        <a:rPr lang="en-US" sz="1400">
                          <a:effectLst/>
                        </a:rPr>
                        <a:t>, UI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endParaRPr lang="ko-KR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941021656"/>
                  </a:ext>
                </a:extLst>
              </a:tr>
              <a:tr h="606476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김준영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합주 모듈 구현</a:t>
                      </a:r>
                      <a:r>
                        <a:rPr lang="en-US" sz="1400">
                          <a:effectLst/>
                        </a:rPr>
                        <a:t>, Keyboard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Project Sound </a:t>
                      </a:r>
                      <a:r>
                        <a:rPr lang="ko-KR" sz="1400">
                          <a:effectLst/>
                        </a:rPr>
                        <a:t>책임 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endParaRPr lang="ko-K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1347991961"/>
                  </a:ext>
                </a:extLst>
              </a:tr>
              <a:tr h="606476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김정민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Unity &amp; Arduino </a:t>
                      </a:r>
                      <a:r>
                        <a:rPr lang="ko-KR" sz="1400">
                          <a:effectLst/>
                        </a:rPr>
                        <a:t>연동</a:t>
                      </a: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, Arduino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Web Server, Database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495345800"/>
                  </a:ext>
                </a:extLst>
              </a:tr>
              <a:tr h="606476"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ko-KR" sz="1400" dirty="0" err="1">
                          <a:effectLst/>
                        </a:rPr>
                        <a:t>유진솔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Unity &amp; Arduino </a:t>
                      </a:r>
                      <a:r>
                        <a:rPr lang="ko-KR" sz="1400">
                          <a:effectLst/>
                        </a:rPr>
                        <a:t>연동 </a:t>
                      </a:r>
                    </a:p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, Web Server 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Arduino, Database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666046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640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업무분담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주차 별 개발 계획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BEE28BB-8DFC-41F8-8116-B3DA5520A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92699"/>
              </p:ext>
            </p:extLst>
          </p:nvPr>
        </p:nvGraphicFramePr>
        <p:xfrm>
          <a:off x="323528" y="828679"/>
          <a:ext cx="8136905" cy="39817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1648">
                  <a:extLst>
                    <a:ext uri="{9D8B030D-6E8A-4147-A177-3AD203B41FA5}">
                      <a16:colId xmlns:a16="http://schemas.microsoft.com/office/drawing/2014/main" val="2461611342"/>
                    </a:ext>
                  </a:extLst>
                </a:gridCol>
                <a:gridCol w="1051648">
                  <a:extLst>
                    <a:ext uri="{9D8B030D-6E8A-4147-A177-3AD203B41FA5}">
                      <a16:colId xmlns:a16="http://schemas.microsoft.com/office/drawing/2014/main" val="1990910910"/>
                    </a:ext>
                  </a:extLst>
                </a:gridCol>
                <a:gridCol w="861709">
                  <a:extLst>
                    <a:ext uri="{9D8B030D-6E8A-4147-A177-3AD203B41FA5}">
                      <a16:colId xmlns:a16="http://schemas.microsoft.com/office/drawing/2014/main" val="1018107936"/>
                    </a:ext>
                  </a:extLst>
                </a:gridCol>
                <a:gridCol w="861709">
                  <a:extLst>
                    <a:ext uri="{9D8B030D-6E8A-4147-A177-3AD203B41FA5}">
                      <a16:colId xmlns:a16="http://schemas.microsoft.com/office/drawing/2014/main" val="3529861040"/>
                    </a:ext>
                  </a:extLst>
                </a:gridCol>
                <a:gridCol w="861709">
                  <a:extLst>
                    <a:ext uri="{9D8B030D-6E8A-4147-A177-3AD203B41FA5}">
                      <a16:colId xmlns:a16="http://schemas.microsoft.com/office/drawing/2014/main" val="1811119986"/>
                    </a:ext>
                  </a:extLst>
                </a:gridCol>
                <a:gridCol w="861709">
                  <a:extLst>
                    <a:ext uri="{9D8B030D-6E8A-4147-A177-3AD203B41FA5}">
                      <a16:colId xmlns:a16="http://schemas.microsoft.com/office/drawing/2014/main" val="2423499161"/>
                    </a:ext>
                  </a:extLst>
                </a:gridCol>
                <a:gridCol w="861709">
                  <a:extLst>
                    <a:ext uri="{9D8B030D-6E8A-4147-A177-3AD203B41FA5}">
                      <a16:colId xmlns:a16="http://schemas.microsoft.com/office/drawing/2014/main" val="3737825061"/>
                    </a:ext>
                  </a:extLst>
                </a:gridCol>
                <a:gridCol w="862532">
                  <a:extLst>
                    <a:ext uri="{9D8B030D-6E8A-4147-A177-3AD203B41FA5}">
                      <a16:colId xmlns:a16="http://schemas.microsoft.com/office/drawing/2014/main" val="2067699410"/>
                    </a:ext>
                  </a:extLst>
                </a:gridCol>
                <a:gridCol w="862532">
                  <a:extLst>
                    <a:ext uri="{9D8B030D-6E8A-4147-A177-3AD203B41FA5}">
                      <a16:colId xmlns:a16="http://schemas.microsoft.com/office/drawing/2014/main" val="32726224"/>
                    </a:ext>
                  </a:extLst>
                </a:gridCol>
              </a:tblGrid>
              <a:tr h="2659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구분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내용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9주차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10주차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11주차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12주차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13주차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14주차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15주차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1839071874"/>
                  </a:ext>
                </a:extLst>
              </a:tr>
              <a:tr h="257634">
                <a:tc row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설계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Server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기본구성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2484308193"/>
                  </a:ext>
                </a:extLst>
              </a:tr>
              <a:tr h="257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Server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핵심기능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3149101739"/>
                  </a:ext>
                </a:extLst>
              </a:tr>
              <a:tr h="274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WebSite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기본구성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415895410"/>
                  </a:ext>
                </a:extLst>
              </a:tr>
              <a:tr h="274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Web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디자인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1131130407"/>
                  </a:ext>
                </a:extLst>
              </a:tr>
              <a:tr h="274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Software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기본구성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678836114"/>
                  </a:ext>
                </a:extLst>
              </a:tr>
              <a:tr h="138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Software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디자인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3756736699"/>
                  </a:ext>
                </a:extLst>
              </a:tr>
              <a:tr h="265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드럼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3296675918"/>
                  </a:ext>
                </a:extLst>
              </a:tr>
              <a:tr h="274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런치패드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1813968773"/>
                  </a:ext>
                </a:extLst>
              </a:tr>
              <a:tr h="274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건반악기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3802644234"/>
                  </a:ext>
                </a:extLst>
              </a:tr>
              <a:tr h="265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Arduino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3577848020"/>
                  </a:ext>
                </a:extLst>
              </a:tr>
              <a:tr h="26598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테스트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악기보완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extLst>
                  <a:ext uri="{0D108BD9-81ED-4DB2-BD59-A6C34878D82A}">
                    <a16:rowId xmlns:a16="http://schemas.microsoft.com/office/drawing/2014/main" val="4062565927"/>
                  </a:ext>
                </a:extLst>
              </a:tr>
              <a:tr h="274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점검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rgbClr val="223B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rgbClr val="223B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961757"/>
                  </a:ext>
                </a:extLst>
              </a:tr>
              <a:tr h="2659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종료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최종 시연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>
                          <a:effectLst/>
                        </a:rPr>
                        <a:t> </a:t>
                      </a:r>
                      <a:endParaRPr lang="ko-KR" sz="1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effectLst/>
                        </a:rPr>
                        <a:t> </a:t>
                      </a:r>
                      <a:endParaRPr 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10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40648" marR="40648" marT="0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289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97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1851670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9752" y="3723878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8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7132afa424c2f1a2ab6d-54d68a14e2e7c1f76563a2d8c3e9fd82.ssl.cf2.rackcdn.com/1811/images/CrimsonIIMeshKit_Ortho_web.jpg">
            <a:extLst>
              <a:ext uri="{FF2B5EF4-FFF2-40B4-BE49-F238E27FC236}">
                <a16:creationId xmlns:a16="http://schemas.microsoft.com/office/drawing/2014/main" id="{B3E2C336-38B4-456C-B62E-9D287BA3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2" y="845248"/>
            <a:ext cx="1933145" cy="12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731" name="Group 1"/>
          <p:cNvGrpSpPr/>
          <p:nvPr/>
        </p:nvGrpSpPr>
        <p:grpSpPr>
          <a:xfrm>
            <a:off x="0" y="0"/>
            <a:ext cx="9144002" cy="5143500"/>
            <a:chOff x="107985" y="-647261"/>
            <a:chExt cx="8932166" cy="5584403"/>
          </a:xfrm>
        </p:grpSpPr>
        <p:sp>
          <p:nvSpPr>
            <p:cNvPr id="73753" name="자유형 73752"/>
            <p:cNvSpPr/>
            <p:nvPr/>
          </p:nvSpPr>
          <p:spPr>
            <a:xfrm>
              <a:off x="107985" y="268399"/>
              <a:ext cx="8198435" cy="4300922"/>
            </a:xfrm>
            <a:custGeom>
              <a:avLst/>
              <a:gdLst>
                <a:gd name="T0" fmla="*/ 0 w 1370"/>
                <a:gd name="T1" fmla="*/ 0 h 1003"/>
                <a:gd name="T2" fmla="*/ 0 60000 65536"/>
                <a:gd name="T3" fmla="*/ 0 w 1370"/>
                <a:gd name="T4" fmla="*/ -2 h 1003"/>
                <a:gd name="T5" fmla="*/ 0 60000 65536"/>
                <a:gd name="T6" fmla="*/ -2 w 1370"/>
                <a:gd name="T7" fmla="*/ 0 h 1003"/>
                <a:gd name="T8" fmla="*/ 0 60000 65536"/>
                <a:gd name="T9" fmla="*/ 0 w 1370"/>
                <a:gd name="T10" fmla="*/ 0 h 1003"/>
                <a:gd name="T11" fmla="*/ 0 60000 65536"/>
                <a:gd name="T12" fmla="*/ 0 w 1370"/>
                <a:gd name="T13" fmla="*/ 0 h 1003"/>
                <a:gd name="T14" fmla="*/ 1370 w 1370"/>
                <a:gd name="T15" fmla="*/ 1003 h 1003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370" h="1003">
                  <a:moveTo>
                    <a:pt x="0" y="0"/>
                  </a:moveTo>
                  <a:lnTo>
                    <a:pt x="0" y="1003"/>
                  </a:lnTo>
                  <a:lnTo>
                    <a:pt x="13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54" name="자유형 73753"/>
            <p:cNvSpPr/>
            <p:nvPr/>
          </p:nvSpPr>
          <p:spPr>
            <a:xfrm>
              <a:off x="107986" y="-647261"/>
              <a:ext cx="8932165" cy="5584403"/>
            </a:xfrm>
            <a:custGeom>
              <a:avLst/>
              <a:gdLst>
                <a:gd name="T0" fmla="*/ 0 w 1498"/>
                <a:gd name="T1" fmla="*/ 10257 h 1045"/>
                <a:gd name="T2" fmla="*/ 0 60000 65536"/>
                <a:gd name="T3" fmla="*/ 0 w 1498"/>
                <a:gd name="T4" fmla="*/ 11013 h 1045"/>
                <a:gd name="T5" fmla="*/ 0 60000 65536"/>
                <a:gd name="T6" fmla="*/ 18778 w 1498"/>
                <a:gd name="T7" fmla="*/ 11013 h 1045"/>
                <a:gd name="T8" fmla="*/ 0 60000 65536"/>
                <a:gd name="T9" fmla="*/ 18778 w 1498"/>
                <a:gd name="T10" fmla="*/ 0 h 1045"/>
                <a:gd name="T11" fmla="*/ 0 60000 65536"/>
                <a:gd name="T12" fmla="*/ 12186 w 1498"/>
                <a:gd name="T13" fmla="*/ 0 h 1045"/>
                <a:gd name="T14" fmla="*/ 0 60000 65536"/>
                <a:gd name="T15" fmla="*/ 0 w 1498"/>
                <a:gd name="T16" fmla="*/ 10257 h 1045"/>
                <a:gd name="T17" fmla="*/ 0 60000 65536"/>
                <a:gd name="T18" fmla="*/ 0 w 1498"/>
                <a:gd name="T19" fmla="*/ 0 h 1045"/>
                <a:gd name="T20" fmla="*/ 1498 w 1498"/>
                <a:gd name="T21" fmla="*/ 1045 h 1045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</a:cxnLst>
              <a:rect l="T18" t="T19" r="T20" b="T21"/>
              <a:pathLst>
                <a:path w="1498" h="1045">
                  <a:moveTo>
                    <a:pt x="0" y="1003"/>
                  </a:moveTo>
                  <a:lnTo>
                    <a:pt x="0" y="1045"/>
                  </a:lnTo>
                  <a:lnTo>
                    <a:pt x="1498" y="1045"/>
                  </a:lnTo>
                  <a:lnTo>
                    <a:pt x="1498" y="0"/>
                  </a:lnTo>
                  <a:lnTo>
                    <a:pt x="1370" y="0"/>
                  </a:lnTo>
                  <a:lnTo>
                    <a:pt x="0" y="1003"/>
                  </a:lnTo>
                  <a:close/>
                </a:path>
              </a:pathLst>
            </a:custGeom>
            <a:pattFill prst="pct50">
              <a:fgClr>
                <a:srgbClr val="215968"/>
              </a:fgClr>
              <a:bgClr>
                <a:srgbClr val="31859C"/>
              </a:bgClr>
            </a:patt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3733" name="TextBox 73732"/>
          <p:cNvSpPr txBox="1"/>
          <p:nvPr/>
        </p:nvSpPr>
        <p:spPr>
          <a:xfrm>
            <a:off x="1901396" y="3194046"/>
            <a:ext cx="7208107" cy="1038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algn="r" eaLnBrk="1" hangingPunct="1">
              <a:defRPr lang="ko-KR" altLang="en-US"/>
            </a:pPr>
            <a:r>
              <a:rPr lang="en-US" altLang="ko-KR" sz="1400" dirty="0">
                <a:solidFill>
                  <a:schemeClr val="bg1"/>
                </a:solidFill>
                <a:cs typeface="함초롬돋움"/>
              </a:rPr>
              <a:t>Harmony </a:t>
            </a:r>
            <a:r>
              <a:rPr lang="ko-KR" altLang="en-US" sz="1400" dirty="0">
                <a:solidFill>
                  <a:schemeClr val="bg1"/>
                </a:solidFill>
              </a:rPr>
              <a:t>서비스는 시공간의 제약 없이 </a:t>
            </a:r>
            <a:r>
              <a:rPr lang="en-US" altLang="ko-KR" sz="1400" dirty="0">
                <a:solidFill>
                  <a:schemeClr val="bg1"/>
                </a:solidFill>
              </a:rPr>
              <a:t>Leap motion</a:t>
            </a:r>
            <a:r>
              <a:rPr lang="ko-KR" altLang="en-US" sz="1400" dirty="0">
                <a:solidFill>
                  <a:schemeClr val="bg1"/>
                </a:solidFill>
              </a:rPr>
              <a:t>을 이용하여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r" eaLnBrk="1" hangingPunct="1">
              <a:defRPr lang="ko-KR" altLang="en-US"/>
            </a:pPr>
            <a:r>
              <a:rPr lang="ko-KR" altLang="en-US" sz="1400" dirty="0">
                <a:solidFill>
                  <a:schemeClr val="bg1"/>
                </a:solidFill>
              </a:rPr>
              <a:t>가상 악기를 연주하고 그 연주에 대한 음악 창작 및 공유 플랫폼을 제공한다.</a:t>
            </a:r>
          </a:p>
        </p:txBody>
      </p:sp>
      <p:sp>
        <p:nvSpPr>
          <p:cNvPr id="73734" name="TextBox 73733"/>
          <p:cNvSpPr txBox="1"/>
          <p:nvPr/>
        </p:nvSpPr>
        <p:spPr>
          <a:xfrm>
            <a:off x="4904647" y="2548624"/>
            <a:ext cx="3006533" cy="4734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ctr">
            <a:noAutofit/>
          </a:bodyPr>
          <a:lstStyle/>
          <a:p>
            <a:pPr algn="ctr" eaLnBrk="1" hangingPunct="1">
              <a:spcBef>
                <a:spcPts val="450"/>
              </a:spcBef>
              <a:defRPr lang="ko-KR" altLang="en-US"/>
            </a:pPr>
            <a:r>
              <a:rPr lang="en-US" altLang="ko-KR" sz="2700" dirty="0">
                <a:solidFill>
                  <a:srgbClr val="215968">
                    <a:alpha val="100000"/>
                  </a:srgbClr>
                </a:solidFill>
                <a:latin typeface="Bebas Neue"/>
                <a:ea typeface="Arial"/>
              </a:rPr>
              <a:t>Harmony Service</a:t>
            </a:r>
          </a:p>
        </p:txBody>
      </p:sp>
      <p:grpSp>
        <p:nvGrpSpPr>
          <p:cNvPr id="73732" name="Group 2"/>
          <p:cNvGrpSpPr/>
          <p:nvPr/>
        </p:nvGrpSpPr>
        <p:grpSpPr>
          <a:xfrm>
            <a:off x="966340" y="2454053"/>
            <a:ext cx="1798630" cy="533630"/>
            <a:chOff x="714306" y="3250141"/>
            <a:chExt cx="2398173" cy="711506"/>
          </a:xfrm>
        </p:grpSpPr>
        <p:sp>
          <p:nvSpPr>
            <p:cNvPr id="73744" name="자유형 73743"/>
            <p:cNvSpPr/>
            <p:nvPr/>
          </p:nvSpPr>
          <p:spPr>
            <a:xfrm>
              <a:off x="714306" y="3250141"/>
              <a:ext cx="2398173" cy="711506"/>
            </a:xfrm>
            <a:custGeom>
              <a:avLst/>
              <a:gdLst>
                <a:gd name="T0" fmla="*/ 1510 w 1306"/>
                <a:gd name="T1" fmla="*/ 401 h 387"/>
                <a:gd name="T2" fmla="*/ 0 60000 65536"/>
                <a:gd name="T3" fmla="*/ 1453 w 1306"/>
                <a:gd name="T4" fmla="*/ 448 h 387"/>
                <a:gd name="T5" fmla="*/ 0 60000 65536"/>
                <a:gd name="T6" fmla="*/ 57 w 1306"/>
                <a:gd name="T7" fmla="*/ 448 h 387"/>
                <a:gd name="T8" fmla="*/ 0 60000 65536"/>
                <a:gd name="T9" fmla="*/ 0 w 1306"/>
                <a:gd name="T10" fmla="*/ 401 h 387"/>
                <a:gd name="T11" fmla="*/ 0 60000 65536"/>
                <a:gd name="T12" fmla="*/ 0 w 1306"/>
                <a:gd name="T13" fmla="*/ 47 h 387"/>
                <a:gd name="T14" fmla="*/ 0 60000 65536"/>
                <a:gd name="T15" fmla="*/ 57 w 1306"/>
                <a:gd name="T16" fmla="*/ 0 h 387"/>
                <a:gd name="T17" fmla="*/ 0 60000 65536"/>
                <a:gd name="T18" fmla="*/ 1453 w 1306"/>
                <a:gd name="T19" fmla="*/ 0 h 387"/>
                <a:gd name="T20" fmla="*/ 0 60000 65536"/>
                <a:gd name="T21" fmla="*/ 1510 w 1306"/>
                <a:gd name="T22" fmla="*/ 47 h 387"/>
                <a:gd name="T23" fmla="*/ 0 60000 65536"/>
                <a:gd name="T24" fmla="*/ 1510 w 1306"/>
                <a:gd name="T25" fmla="*/ 401 h 387"/>
                <a:gd name="T26" fmla="*/ 0 60000 65536"/>
                <a:gd name="T27" fmla="*/ 0 w 1306"/>
                <a:gd name="T28" fmla="*/ 0 h 387"/>
                <a:gd name="T29" fmla="*/ 1306 w 1306"/>
                <a:gd name="T30" fmla="*/ 387 h 387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</a:cxnLst>
              <a:rect l="T27" t="T28" r="T29" b="T30"/>
              <a:pathLst>
                <a:path w="1306" h="387">
                  <a:moveTo>
                    <a:pt x="1306" y="346"/>
                  </a:moveTo>
                  <a:cubicBezTo>
                    <a:pt x="1306" y="368"/>
                    <a:pt x="1284" y="387"/>
                    <a:pt x="1257" y="387"/>
                  </a:cubicBezTo>
                  <a:quadBezTo>
                    <a:pt x="49" y="387"/>
                    <a:pt x="49" y="387"/>
                  </a:quadBezTo>
                  <a:cubicBezTo>
                    <a:pt x="22" y="387"/>
                    <a:pt x="0" y="368"/>
                    <a:pt x="0" y="346"/>
                  </a:cubicBezTo>
                  <a:quadBezTo>
                    <a:pt x="0" y="41"/>
                    <a:pt x="0" y="41"/>
                  </a:quadBezTo>
                  <a:cubicBezTo>
                    <a:pt x="0" y="18"/>
                    <a:pt x="22" y="0"/>
                    <a:pt x="49" y="0"/>
                  </a:cubicBezTo>
                  <a:quadBezTo>
                    <a:pt x="1257" y="0"/>
                    <a:pt x="1257" y="0"/>
                  </a:quadBezTo>
                  <a:cubicBezTo>
                    <a:pt x="1284" y="0"/>
                    <a:pt x="1306" y="18"/>
                    <a:pt x="1306" y="41"/>
                  </a:cubicBezTo>
                  <a:lnTo>
                    <a:pt x="1306" y="346"/>
                  </a:lnTo>
                  <a:close/>
                </a:path>
              </a:pathLst>
            </a:custGeom>
            <a:solidFill>
              <a:srgbClr val="10253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dirty="0"/>
            </a:p>
          </p:txBody>
        </p:sp>
        <p:sp>
          <p:nvSpPr>
            <p:cNvPr id="73745" name="자유형 73744"/>
            <p:cNvSpPr/>
            <p:nvPr/>
          </p:nvSpPr>
          <p:spPr>
            <a:xfrm>
              <a:off x="794086" y="3327325"/>
              <a:ext cx="1980527" cy="74651"/>
            </a:xfrm>
            <a:custGeom>
              <a:avLst/>
              <a:gdLst>
                <a:gd name="T0" fmla="*/ 1247 w 1078"/>
                <a:gd name="T1" fmla="*/ 23 h 41"/>
                <a:gd name="T2" fmla="*/ 0 60000 65536"/>
                <a:gd name="T3" fmla="*/ 1219 w 1078"/>
                <a:gd name="T4" fmla="*/ 47 h 41"/>
                <a:gd name="T5" fmla="*/ 0 60000 65536"/>
                <a:gd name="T6" fmla="*/ 28 w 1078"/>
                <a:gd name="T7" fmla="*/ 47 h 41"/>
                <a:gd name="T8" fmla="*/ 0 60000 65536"/>
                <a:gd name="T9" fmla="*/ 0 w 1078"/>
                <a:gd name="T10" fmla="*/ 23 h 41"/>
                <a:gd name="T11" fmla="*/ 0 60000 65536"/>
                <a:gd name="T12" fmla="*/ 0 w 1078"/>
                <a:gd name="T13" fmla="*/ 23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3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0"/>
                  </a:moveTo>
                  <a:cubicBezTo>
                    <a:pt x="1078" y="32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2"/>
                    <a:pt x="0" y="20"/>
                  </a:cubicBezTo>
                  <a:quadBezTo>
                    <a:pt x="0" y="20"/>
                    <a:pt x="0" y="20"/>
                  </a:quadBezTo>
                  <a:cubicBezTo>
                    <a:pt x="0" y="9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9"/>
                    <a:pt x="1078" y="20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46" name="자유형 73745"/>
            <p:cNvSpPr/>
            <p:nvPr/>
          </p:nvSpPr>
          <p:spPr>
            <a:xfrm>
              <a:off x="794086" y="3513144"/>
              <a:ext cx="1980527" cy="74651"/>
            </a:xfrm>
            <a:custGeom>
              <a:avLst/>
              <a:gdLst>
                <a:gd name="T0" fmla="*/ 1247 w 1078"/>
                <a:gd name="T1" fmla="*/ 23 h 41"/>
                <a:gd name="T2" fmla="*/ 0 60000 65536"/>
                <a:gd name="T3" fmla="*/ 1219 w 1078"/>
                <a:gd name="T4" fmla="*/ 47 h 41"/>
                <a:gd name="T5" fmla="*/ 0 60000 65536"/>
                <a:gd name="T6" fmla="*/ 28 w 1078"/>
                <a:gd name="T7" fmla="*/ 47 h 41"/>
                <a:gd name="T8" fmla="*/ 0 60000 65536"/>
                <a:gd name="T9" fmla="*/ 0 w 1078"/>
                <a:gd name="T10" fmla="*/ 23 h 41"/>
                <a:gd name="T11" fmla="*/ 0 60000 65536"/>
                <a:gd name="T12" fmla="*/ 0 w 1078"/>
                <a:gd name="T13" fmla="*/ 23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3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0"/>
                  </a:moveTo>
                  <a:cubicBezTo>
                    <a:pt x="1078" y="31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1"/>
                    <a:pt x="0" y="20"/>
                  </a:cubicBezTo>
                  <a:quadBezTo>
                    <a:pt x="0" y="20"/>
                    <a:pt x="0" y="20"/>
                  </a:quadBezTo>
                  <a:cubicBezTo>
                    <a:pt x="0" y="9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9"/>
                    <a:pt x="1078" y="20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47" name="자유형 73746"/>
            <p:cNvSpPr/>
            <p:nvPr/>
          </p:nvSpPr>
          <p:spPr>
            <a:xfrm>
              <a:off x="794086" y="3695781"/>
              <a:ext cx="1980527" cy="76270"/>
            </a:xfrm>
            <a:custGeom>
              <a:avLst/>
              <a:gdLst>
                <a:gd name="T0" fmla="*/ 1247 w 1078"/>
                <a:gd name="T1" fmla="*/ 25 h 41"/>
                <a:gd name="T2" fmla="*/ 0 60000 65536"/>
                <a:gd name="T3" fmla="*/ 1219 w 1078"/>
                <a:gd name="T4" fmla="*/ 48 h 41"/>
                <a:gd name="T5" fmla="*/ 0 60000 65536"/>
                <a:gd name="T6" fmla="*/ 28 w 1078"/>
                <a:gd name="T7" fmla="*/ 48 h 41"/>
                <a:gd name="T8" fmla="*/ 0 60000 65536"/>
                <a:gd name="T9" fmla="*/ 0 w 1078"/>
                <a:gd name="T10" fmla="*/ 25 h 41"/>
                <a:gd name="T11" fmla="*/ 0 60000 65536"/>
                <a:gd name="T12" fmla="*/ 0 w 1078"/>
                <a:gd name="T13" fmla="*/ 25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5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1"/>
                  </a:moveTo>
                  <a:cubicBezTo>
                    <a:pt x="1078" y="32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2"/>
                    <a:pt x="0" y="21"/>
                  </a:cubicBezTo>
                  <a:quadBezTo>
                    <a:pt x="0" y="21"/>
                    <a:pt x="0" y="21"/>
                  </a:quadBezTo>
                  <a:cubicBezTo>
                    <a:pt x="0" y="10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10"/>
                    <a:pt x="1078" y="21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3756" name="그룹 2"/>
          <p:cNvGrpSpPr/>
          <p:nvPr/>
        </p:nvGrpSpPr>
        <p:grpSpPr>
          <a:xfrm>
            <a:off x="608499" y="543965"/>
            <a:ext cx="2491329" cy="2010425"/>
            <a:chOff x="4160151" y="862987"/>
            <a:chExt cx="2146836" cy="1776098"/>
          </a:xfrm>
        </p:grpSpPr>
        <p:pic>
          <p:nvPicPr>
            <p:cNvPr id="73757" name="그림 5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60151" y="862987"/>
              <a:ext cx="2146836" cy="1776098"/>
            </a:xfrm>
            <a:prstGeom prst="rect">
              <a:avLst/>
            </a:prstGeom>
          </p:spPr>
        </p:pic>
        <p:pic>
          <p:nvPicPr>
            <p:cNvPr id="73763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 l="26860" r="47140" b="3890"/>
            <a:stretch>
              <a:fillRect/>
            </a:stretch>
          </p:blipFill>
          <p:spPr>
            <a:xfrm rot="1503094">
              <a:off x="4790914" y="1385524"/>
              <a:ext cx="345576" cy="745886"/>
            </a:xfrm>
            <a:prstGeom prst="rect">
              <a:avLst/>
            </a:prstGeom>
            <a:noFill/>
          </p:spPr>
        </p:pic>
        <p:pic>
          <p:nvPicPr>
            <p:cNvPr id="73764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 l="26860" r="47140" b="3890"/>
            <a:stretch>
              <a:fillRect/>
            </a:stretch>
          </p:blipFill>
          <p:spPr>
            <a:xfrm rot="20789010">
              <a:off x="5296297" y="1380057"/>
              <a:ext cx="345576" cy="754057"/>
            </a:xfrm>
            <a:prstGeom prst="rect">
              <a:avLst/>
            </a:prstGeom>
            <a:noFill/>
          </p:spPr>
        </p:pic>
      </p:grpSp>
      <p:cxnSp>
        <p:nvCxnSpPr>
          <p:cNvPr id="73772" name="직선 연결선 73771"/>
          <p:cNvCxnSpPr>
            <a:cxnSpLocks/>
          </p:cNvCxnSpPr>
          <p:nvPr/>
        </p:nvCxnSpPr>
        <p:spPr>
          <a:xfrm>
            <a:off x="961549" y="2760753"/>
            <a:ext cx="398958" cy="800150"/>
          </a:xfrm>
          <a:prstGeom prst="line">
            <a:avLst/>
          </a:prstGeom>
          <a:ln w="25400"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73" name="직선 연결선 73772"/>
          <p:cNvCxnSpPr>
            <a:cxnSpLocks/>
          </p:cNvCxnSpPr>
          <p:nvPr/>
        </p:nvCxnSpPr>
        <p:spPr>
          <a:xfrm flipH="1">
            <a:off x="2038981" y="2785369"/>
            <a:ext cx="424654" cy="925283"/>
          </a:xfrm>
          <a:prstGeom prst="line">
            <a:avLst/>
          </a:prstGeom>
          <a:ln w="25400"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69" name="내용 개체 틀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268" y="2539935"/>
            <a:ext cx="1456571" cy="20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부록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95288" y="790575"/>
            <a:ext cx="0" cy="386873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0400" y="1077511"/>
            <a:ext cx="5997575" cy="100251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Launch pad sound data</a:t>
            </a: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모션 인식 장치 비교표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그림 자료 출처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8015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3" y="843558"/>
            <a:ext cx="8004841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70303" y="445978"/>
            <a:ext cx="7848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ko-KR" dirty="0"/>
              <a:t>Launch Pad sound data</a:t>
            </a:r>
          </a:p>
        </p:txBody>
      </p:sp>
    </p:spTree>
    <p:extLst>
      <p:ext uri="{BB962C8B-B14F-4D97-AF65-F5344CB8AC3E}">
        <p14:creationId xmlns:p14="http://schemas.microsoft.com/office/powerpoint/2010/main" val="10447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BD509B-7D56-401A-A543-DBA2B81AC254}"/>
              </a:ext>
            </a:extLst>
          </p:cNvPr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부록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92EEFCD9-F02E-4D74-88A3-2A74BFF788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170D130-C556-43B3-860B-C84508FEEC29}"/>
              </a:ext>
            </a:extLst>
          </p:cNvPr>
          <p:cNvCxnSpPr/>
          <p:nvPr/>
        </p:nvCxnSpPr>
        <p:spPr>
          <a:xfrm>
            <a:off x="395288" y="790575"/>
            <a:ext cx="0" cy="386873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5B345E-4859-44D8-84C6-02D6F5220D19}"/>
              </a:ext>
            </a:extLst>
          </p:cNvPr>
          <p:cNvSpPr txBox="1"/>
          <p:nvPr/>
        </p:nvSpPr>
        <p:spPr>
          <a:xfrm>
            <a:off x="925513" y="436563"/>
            <a:ext cx="2854325" cy="3111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>
              <a:lnSpc>
                <a:spcPts val="2700"/>
              </a:lnSpc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모션 인식 장치 비교표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754F7B3-0349-4205-93CE-142E65D35B6E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754063"/>
          <a:ext cx="8929686" cy="3579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357">
                  <a:extLst>
                    <a:ext uri="{9D8B030D-6E8A-4147-A177-3AD203B41FA5}">
                      <a16:colId xmlns:a16="http://schemas.microsoft.com/office/drawing/2014/main" val="2769711317"/>
                    </a:ext>
                  </a:extLst>
                </a:gridCol>
                <a:gridCol w="2525443">
                  <a:extLst>
                    <a:ext uri="{9D8B030D-6E8A-4147-A177-3AD203B41FA5}">
                      <a16:colId xmlns:a16="http://schemas.microsoft.com/office/drawing/2014/main" val="456738318"/>
                    </a:ext>
                  </a:extLst>
                </a:gridCol>
                <a:gridCol w="2525443">
                  <a:extLst>
                    <a:ext uri="{9D8B030D-6E8A-4147-A177-3AD203B41FA5}">
                      <a16:colId xmlns:a16="http://schemas.microsoft.com/office/drawing/2014/main" val="2087806106"/>
                    </a:ext>
                  </a:extLst>
                </a:gridCol>
                <a:gridCol w="2525443">
                  <a:extLst>
                    <a:ext uri="{9D8B030D-6E8A-4147-A177-3AD203B41FA5}">
                      <a16:colId xmlns:a16="http://schemas.microsoft.com/office/drawing/2014/main" val="706705754"/>
                    </a:ext>
                  </a:extLst>
                </a:gridCol>
              </a:tblGrid>
              <a:tr h="365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비교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Leap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motion</a:t>
                      </a:r>
                      <a:endParaRPr lang="ko-KR" altLang="en-US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Kinect</a:t>
                      </a:r>
                      <a:endParaRPr lang="ko-KR" altLang="en-US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MYO</a:t>
                      </a:r>
                      <a:endParaRPr lang="ko-KR" altLang="en-US" sz="18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333014469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크기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매우 작다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아이팟 크기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크다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중간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052755739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장착 위치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USB</a:t>
                      </a:r>
                      <a:r>
                        <a:rPr lang="ko-KR" altLang="en-US" sz="1400" dirty="0"/>
                        <a:t>형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USB</a:t>
                      </a:r>
                      <a:r>
                        <a:rPr lang="ko-KR" altLang="en-US" sz="1400" dirty="0"/>
                        <a:t>형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사람 팔목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4058546109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프레임 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200 </a:t>
                      </a:r>
                      <a:r>
                        <a:rPr lang="ko-KR" altLang="en-US" sz="1400" dirty="0"/>
                        <a:t>프레임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30 </a:t>
                      </a:r>
                      <a:r>
                        <a:rPr lang="ko-KR" altLang="en-US" sz="1400" dirty="0"/>
                        <a:t>프레임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221107410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인식 위치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 하단 또는 상단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 정면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팔목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3409908328"/>
                  </a:ext>
                </a:extLst>
              </a:tr>
              <a:tr h="518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인식 장치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IR </a:t>
                      </a:r>
                      <a:r>
                        <a:rPr lang="ko-KR" altLang="en-US" sz="1400" dirty="0"/>
                        <a:t>카메라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적외선 </a:t>
                      </a:r>
                      <a:r>
                        <a:rPr lang="en-US" altLang="ko-KR" sz="1400" dirty="0"/>
                        <a:t>LED 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RGB</a:t>
                      </a:r>
                      <a:r>
                        <a:rPr lang="ko-KR" altLang="en-US" sz="1400" dirty="0"/>
                        <a:t>카메라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IR</a:t>
                      </a:r>
                      <a:r>
                        <a:rPr lang="ko-KR" altLang="en-US" sz="1400" dirty="0"/>
                        <a:t>카메라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EMG</a:t>
                      </a:r>
                      <a:r>
                        <a:rPr lang="ko-KR" altLang="en-US" sz="1400" dirty="0"/>
                        <a:t>근육인식센서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1735426735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거리 범위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</a:t>
                      </a:r>
                      <a:r>
                        <a:rPr lang="en-US" altLang="ko-KR" sz="1400" dirty="0"/>
                        <a:t> 30cm~1m 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 ~ 3.5m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팔목 </a:t>
                      </a:r>
                      <a:r>
                        <a:rPr lang="ko-KR" altLang="en-US" sz="1400" dirty="0" err="1"/>
                        <a:t>부착식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712982729"/>
                  </a:ext>
                </a:extLst>
              </a:tr>
              <a:tr h="56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특별 기능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핸드 </a:t>
                      </a:r>
                      <a:r>
                        <a:rPr lang="ko-KR" altLang="en-US" sz="1400" dirty="0" err="1"/>
                        <a:t>트랙킹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멀티 터치 센서 역할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피부색과 혈류를 통해 심장박동 수 감지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팔목에 착용한 후 팔과 손의 움직임으로 근육의 움직임 인식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3431651303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인식 가능 인원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두 손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명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 명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2759830184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가격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79.9</a:t>
                      </a:r>
                      <a:r>
                        <a:rPr lang="ko-KR" altLang="en-US" sz="1400" dirty="0"/>
                        <a:t>달러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380</a:t>
                      </a:r>
                      <a:r>
                        <a:rPr lang="ko-KR" altLang="en-US" sz="1400" dirty="0"/>
                        <a:t>달러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43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149</a:t>
                      </a:r>
                      <a:r>
                        <a:rPr lang="ko-KR" altLang="en-US" sz="1400" dirty="0"/>
                        <a:t>달러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17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val="2100447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113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179512" y="339502"/>
            <a:ext cx="8712968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ko-KR" altLang="en-US" sz="1600" dirty="0"/>
              <a:t>그림 출처</a:t>
            </a:r>
            <a:endParaRPr lang="en-US" altLang="ko-KR" sz="1600" dirty="0"/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1 </a:t>
            </a:r>
          </a:p>
          <a:p>
            <a:r>
              <a:rPr lang="en-US" altLang="ko-KR" sz="1050" dirty="0"/>
              <a:t>http://www.jeollailbo.com/news/articleView.html?idxno=540145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2 https://search.shopping.naver.com/search/all.nhn?query=%EC%8B%A0%EB%94%94%EC%82%AC%EC%9D%B4%EC%A0%80&amp;cat_id=&amp;frm=NVSHATC</a:t>
            </a:r>
          </a:p>
          <a:p>
            <a:r>
              <a:rPr lang="en-US" altLang="ko-KR" sz="1050" dirty="0"/>
              <a:t>https://search.shopping.naver.com/search/all.nhn?query=%EC%A0%84%EC%9E%90%EB%93%9C%EB%9F%BC&amp;cat_id=&amp;frm=NVSHATC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3</a:t>
            </a:r>
          </a:p>
          <a:p>
            <a:r>
              <a:rPr lang="en-US" altLang="ko-KR" sz="1050" dirty="0"/>
              <a:t>http://macnews.tistory.com/1120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4</a:t>
            </a:r>
          </a:p>
          <a:p>
            <a:r>
              <a:rPr lang="en-US" altLang="ko-KR" sz="1050" dirty="0"/>
              <a:t>https://www.bodnara.co.kr/bbs/article.html?num=100310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5</a:t>
            </a:r>
          </a:p>
          <a:p>
            <a:r>
              <a:rPr lang="en-US" altLang="ko-KR" sz="1050" dirty="0"/>
              <a:t>http://www.edaily.co.kr/news/read?newsId=01190646609334808&amp;mediaCodeNo=257</a:t>
            </a:r>
          </a:p>
          <a:p>
            <a:r>
              <a:rPr lang="ko-KR" altLang="en-US" sz="1050" dirty="0"/>
              <a:t>그림</a:t>
            </a:r>
            <a:r>
              <a:rPr lang="en-US" altLang="ko-KR" sz="1050" dirty="0"/>
              <a:t>6</a:t>
            </a:r>
          </a:p>
          <a:p>
            <a:r>
              <a:rPr lang="en-US" altLang="ko-KR" sz="1050" dirty="0"/>
              <a:t>http://www.edaily.co.kr/news/read?newsId=01190646609334808&amp;mediaCodeNo=257</a:t>
            </a:r>
            <a:endParaRPr lang="ko-KR" altLang="en-US" sz="1050" dirty="0"/>
          </a:p>
          <a:p>
            <a:endParaRPr lang="en-US" altLang="ko-KR" sz="11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354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기획 배경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025" y="987574"/>
            <a:ext cx="3412658" cy="34258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600" dirty="0">
                <a:latin typeface="맑은 고딕"/>
                <a:ea typeface="맑은 고딕"/>
                <a:cs typeface="맑은 고딕"/>
              </a:rPr>
              <a:t>악기를 연주 할 때에 시·공간적 제약에 의한 불편함이 많다.</a:t>
            </a:r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ko-KR" altLang="en-US" sz="1600" dirty="0">
                <a:latin typeface="맑은 고딕"/>
                <a:ea typeface="맑은 고딕"/>
                <a:cs typeface="맑은 고딕"/>
              </a:rPr>
              <a:t>	</a:t>
            </a: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(1) 공동주거지에는 악기 연주로 인한 소음 문제로 이웃에게 피해를 유발하는 경우가 많고, 이는 쉽게 이웃간 갈등으로 이어진다.</a:t>
            </a:r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	(2) 악기를 가지고 있지 않은 사람은 악기 대여를 위해 악기가 있는 곳으로 연습하러 가야만 한다.</a:t>
            </a:r>
            <a:endParaRPr lang="en-US" altLang="ko-KR" sz="1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en-US" altLang="ko-KR" sz="1200" dirty="0">
                <a:latin typeface="맑은 고딕"/>
                <a:ea typeface="맑은 고딕"/>
                <a:cs typeface="맑은 고딕"/>
              </a:rPr>
              <a:t>	(3) </a:t>
            </a: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합주를 할 때, 연습 할 만한 공간이나 시간을 맞추기 힘들다.</a:t>
            </a:r>
          </a:p>
          <a:p>
            <a:pPr>
              <a:buClr>
                <a:srgbClr val="000000"/>
              </a:buClr>
              <a:defRPr lang="ko-KR" altLang="en-US"/>
            </a:pPr>
            <a:endParaRPr lang="ko-KR" altLang="en-US" sz="16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600" dirty="0">
                <a:latin typeface="맑은 고딕"/>
                <a:ea typeface="맑은 고딕"/>
                <a:cs typeface="맑은 고딕"/>
              </a:rPr>
              <a:t>악기를 구매하기 위해 지불해야 하는 가격이 매우 부담스럽다.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ko-KR" altLang="en-US" sz="1600" dirty="0"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78351" y="1541794"/>
            <a:ext cx="2051767" cy="2214277"/>
            <a:chOff x="6312679" y="620649"/>
            <a:chExt cx="3095735" cy="331069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r="36450"/>
            <a:stretch>
              <a:fillRect/>
            </a:stretch>
          </p:blipFill>
          <p:spPr>
            <a:xfrm>
              <a:off x="6312679" y="620649"/>
              <a:ext cx="3095735" cy="3310699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6598800" y="2275200"/>
              <a:ext cx="2448000" cy="0"/>
            </a:xfrm>
            <a:prstGeom prst="line">
              <a:avLst/>
            </a:prstGeom>
            <a:ln w="25400"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312680" y="2564892"/>
              <a:ext cx="719437" cy="0"/>
            </a:xfrm>
            <a:prstGeom prst="line">
              <a:avLst/>
            </a:prstGeom>
            <a:ln w="25400"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0192" y="2080232"/>
            <a:ext cx="2389549" cy="10006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0192" y="3189605"/>
            <a:ext cx="2595892" cy="11329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00192" y="792834"/>
            <a:ext cx="2544359" cy="12352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2092" y="375500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08304" y="4282636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그림</a:t>
            </a:r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59697187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78" y="267891"/>
            <a:ext cx="5089922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서비스 소개</a:t>
            </a:r>
            <a:r>
              <a:rPr lang="en-US" altLang="ko-KR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 - </a:t>
            </a:r>
            <a:r>
              <a:rPr lang="en-US" altLang="ko-KR" sz="225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Launch Pad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29779" y="762000"/>
            <a:ext cx="8474869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lIns="0" tIns="0" rIns="0" bIns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cs typeface="+mn-cs"/>
              <a:sym typeface="Gill Sans"/>
            </a:endParaRPr>
          </a:p>
        </p:txBody>
      </p:sp>
      <p:sp>
        <p:nvSpPr>
          <p:cNvPr id="3076" name="TextBox 14"/>
          <p:cNvSpPr txBox="1">
            <a:spLocks noChangeArrowheads="1"/>
          </p:cNvSpPr>
          <p:nvPr/>
        </p:nvSpPr>
        <p:spPr bwMode="auto">
          <a:xfrm>
            <a:off x="1" y="1006078"/>
            <a:ext cx="548997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523875" indent="-227013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25" dirty="0"/>
              <a:t>런치패드는 각각의 버튼에 원하는 사운드 파일을 넣어서 눌렀을 때 소리가 나오게 하는 전자 악기이다</a:t>
            </a:r>
            <a:r>
              <a:rPr lang="en-US" altLang="ko-KR" sz="1425" dirty="0"/>
              <a:t>. </a:t>
            </a:r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z="1425" dirty="0"/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25" dirty="0"/>
              <a:t>다양한 사운드를 사용자가 원하는 대로 넣어서 연주할 수 있기 때문에 풍부한 사운드로 음악의 재미를 더할 수 있다</a:t>
            </a:r>
            <a:r>
              <a:rPr lang="en-US" altLang="ko-KR" sz="1425" dirty="0"/>
              <a:t>.</a:t>
            </a:r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z="1425" dirty="0"/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25" dirty="0"/>
              <a:t>이러한 장점을 활용해 일반적인 악기 소리가 아닌 </a:t>
            </a:r>
            <a:r>
              <a:rPr lang="en-US" altLang="ko-KR" sz="1425" dirty="0"/>
              <a:t>FX, </a:t>
            </a:r>
            <a:r>
              <a:rPr lang="ko-KR" altLang="en-US" sz="1425" dirty="0"/>
              <a:t>박수 소리</a:t>
            </a:r>
            <a:r>
              <a:rPr lang="en-US" altLang="ko-KR" sz="1425" dirty="0"/>
              <a:t>, </a:t>
            </a:r>
            <a:r>
              <a:rPr lang="ko-KR" altLang="en-US" sz="1425" dirty="0"/>
              <a:t>사람의 목소리</a:t>
            </a:r>
            <a:r>
              <a:rPr lang="en-US" altLang="ko-KR" sz="1425" dirty="0"/>
              <a:t>, </a:t>
            </a:r>
            <a:r>
              <a:rPr lang="ko-KR" altLang="en-US" sz="1425" dirty="0"/>
              <a:t>다양한 효과음 등 음악의 재미를 더할 수 있는 요소들을 제공해 사용자가 원하는 대로 골라서 연주할 수 있도록 악기를 제공한다</a:t>
            </a:r>
            <a:r>
              <a:rPr lang="en-US" altLang="ko-KR" sz="1425" dirty="0"/>
              <a:t>.</a:t>
            </a:r>
            <a:endParaRPr lang="ko-KR" altLang="en-US" sz="1425" dirty="0"/>
          </a:p>
        </p:txBody>
      </p:sp>
      <p:pic>
        <p:nvPicPr>
          <p:cNvPr id="3077" name="그림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0" t="4720" r="20830" b="6190"/>
          <a:stretch>
            <a:fillRect/>
          </a:stretch>
        </p:blipFill>
        <p:spPr bwMode="auto">
          <a:xfrm>
            <a:off x="6354366" y="789385"/>
            <a:ext cx="1835944" cy="17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그림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59" b="15359"/>
          <a:stretch>
            <a:fillRect/>
          </a:stretch>
        </p:blipFill>
        <p:spPr bwMode="auto">
          <a:xfrm>
            <a:off x="6192441" y="2708672"/>
            <a:ext cx="2599134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LexLuger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" y="35433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VFX1 Short Fills &amp; Rev#10D3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31" y="35433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TextBox 5"/>
          <p:cNvSpPr txBox="1">
            <a:spLocks noChangeArrowheads="1"/>
          </p:cNvSpPr>
          <p:nvPr/>
        </p:nvSpPr>
        <p:spPr bwMode="auto">
          <a:xfrm>
            <a:off x="368498" y="3989381"/>
            <a:ext cx="610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algn="ctr"/>
            <a:r>
              <a:rPr lang="en-US" altLang="ko-KR" dirty="0"/>
              <a:t>FX1</a:t>
            </a:r>
            <a:endParaRPr lang="ko-KR" altLang="en-US" dirty="0"/>
          </a:p>
        </p:txBody>
      </p:sp>
      <p:sp>
        <p:nvSpPr>
          <p:cNvPr id="3082" name="TextBox 9"/>
          <p:cNvSpPr txBox="1">
            <a:spLocks noChangeArrowheads="1"/>
          </p:cNvSpPr>
          <p:nvPr/>
        </p:nvSpPr>
        <p:spPr bwMode="auto">
          <a:xfrm>
            <a:off x="1585913" y="3986213"/>
            <a:ext cx="609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algn="ctr"/>
            <a:r>
              <a:rPr lang="en-US" altLang="ko-KR" dirty="0"/>
              <a:t>FX2</a:t>
            </a:r>
            <a:endParaRPr lang="ko-KR" altLang="en-US" dirty="0"/>
          </a:p>
        </p:txBody>
      </p:sp>
      <p:grpSp>
        <p:nvGrpSpPr>
          <p:cNvPr id="3083" name="그룹 7"/>
          <p:cNvGrpSpPr>
            <a:grpSpLocks/>
          </p:cNvGrpSpPr>
          <p:nvPr/>
        </p:nvGrpSpPr>
        <p:grpSpPr bwMode="auto">
          <a:xfrm>
            <a:off x="2412206" y="3534966"/>
            <a:ext cx="1218009" cy="1349408"/>
            <a:chOff x="3421372" y="4725180"/>
            <a:chExt cx="1152160" cy="1799203"/>
          </a:xfrm>
        </p:grpSpPr>
        <p:pic>
          <p:nvPicPr>
            <p:cNvPr id="7" name="what.wav">
              <a:hlinkClick r:id="" action="ppaction://media"/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680" y="4725180"/>
              <a:ext cx="4064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7" name="TextBox 11"/>
            <p:cNvSpPr txBox="1">
              <a:spLocks noChangeArrowheads="1"/>
            </p:cNvSpPr>
            <p:nvPr/>
          </p:nvSpPr>
          <p:spPr bwMode="auto">
            <a:xfrm>
              <a:off x="3421372" y="5293282"/>
              <a:ext cx="1152160" cy="123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9pPr>
            </a:lstStyle>
            <a:p>
              <a:pPr algn="ctr"/>
              <a:r>
                <a:rPr lang="en-US" altLang="ko-KR" dirty="0"/>
                <a:t>Human</a:t>
              </a:r>
            </a:p>
            <a:p>
              <a:pPr algn="ctr"/>
              <a:r>
                <a:rPr lang="en-US" altLang="ko-KR" dirty="0"/>
                <a:t>voice</a:t>
              </a:r>
              <a:endParaRPr lang="ko-KR" altLang="en-US" dirty="0"/>
            </a:p>
          </p:txBody>
        </p:sp>
      </p:grpSp>
      <p:sp>
        <p:nvSpPr>
          <p:cNvPr id="3084" name="TextBox 15"/>
          <p:cNvSpPr txBox="1">
            <a:spLocks noChangeArrowheads="1"/>
          </p:cNvSpPr>
          <p:nvPr/>
        </p:nvSpPr>
        <p:spPr bwMode="auto">
          <a:xfrm>
            <a:off x="3663554" y="3968354"/>
            <a:ext cx="86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algn="ctr"/>
            <a:r>
              <a:rPr lang="en-US" altLang="ko-KR"/>
              <a:t>Clap</a:t>
            </a:r>
            <a:endParaRPr lang="ko-KR" altLang="en-US"/>
          </a:p>
        </p:txBody>
      </p:sp>
      <p:pic>
        <p:nvPicPr>
          <p:cNvPr id="9" name="LEX Clap(2)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5575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4137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 nodeType="clickPar">
                      <p:stCondLst>
                        <p:cond delay="0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938" y="1699227"/>
            <a:ext cx="3402425" cy="1997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/>
              <a:t>악기를 물리적으로 구현하는 것이 아닌 사용자의 </a:t>
            </a:r>
            <a:r>
              <a:rPr lang="en-US" altLang="ko-KR" sz="1200" dirty="0"/>
              <a:t>PC</a:t>
            </a:r>
            <a:r>
              <a:rPr lang="ko-KR" altLang="en-US" sz="1200" dirty="0"/>
              <a:t>에서 </a:t>
            </a:r>
            <a:r>
              <a:rPr lang="en-US" altLang="ko-KR" sz="1200" dirty="0"/>
              <a:t>SW</a:t>
            </a:r>
            <a:r>
              <a:rPr lang="ko-KR" altLang="en-US" sz="1200" dirty="0"/>
              <a:t>적으로 구현하여 악기에서 발생하는 소음을 최소화 한다.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1200" dirty="0"/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/>
              <a:t>사용자는 자신의 </a:t>
            </a:r>
            <a:r>
              <a:rPr lang="en-US" altLang="ko-KR" sz="1200" dirty="0"/>
              <a:t>PC</a:t>
            </a:r>
            <a:r>
              <a:rPr lang="ko-KR" altLang="en-US" sz="1200" dirty="0"/>
              <a:t>상에서 </a:t>
            </a:r>
            <a:r>
              <a:rPr lang="en-US" altLang="ko-KR" sz="1200" dirty="0"/>
              <a:t>SW</a:t>
            </a:r>
            <a:r>
              <a:rPr lang="ko-KR" altLang="en-US" sz="1200" dirty="0"/>
              <a:t>와 </a:t>
            </a:r>
            <a:r>
              <a:rPr lang="en-US" altLang="ko-KR" sz="1200" dirty="0"/>
              <a:t>Kit</a:t>
            </a:r>
            <a:r>
              <a:rPr lang="ko-KR" altLang="en-US" sz="1200" dirty="0"/>
              <a:t>만 있으면 공간의 제약 없이 자신만의 스타일로 악기를 연주 할 수 있다.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1200" dirty="0"/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/>
              <a:t>웹사이트를 제공하여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사용자들이 자유롭게 연주 곡을 업</a:t>
            </a:r>
            <a:r>
              <a:rPr lang="en-US" altLang="ko-KR" sz="1200" dirty="0"/>
              <a:t>/</a:t>
            </a:r>
            <a:r>
              <a:rPr lang="ko-KR" altLang="en-US" sz="1200" dirty="0"/>
              <a:t>다운로드를 하여 공유할 수 있도록 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en-US" altLang="ko-KR" sz="1200" dirty="0"/>
              <a:t>     </a:t>
            </a:r>
            <a:endParaRPr lang="ko-KR" altLang="en-US" sz="1200" dirty="0"/>
          </a:p>
        </p:txBody>
      </p:sp>
      <p:grpSp>
        <p:nvGrpSpPr>
          <p:cNvPr id="94" name="그룹 93"/>
          <p:cNvGrpSpPr/>
          <p:nvPr/>
        </p:nvGrpSpPr>
        <p:grpSpPr>
          <a:xfrm>
            <a:off x="4212404" y="771526"/>
            <a:ext cx="4680021" cy="3977786"/>
            <a:chOff x="5616540" y="1028701"/>
            <a:chExt cx="5392067" cy="5303714"/>
          </a:xfrm>
        </p:grpSpPr>
        <p:sp>
          <p:nvSpPr>
            <p:cNvPr id="33" name="오른쪽 화살표 3"/>
            <p:cNvSpPr/>
            <p:nvPr/>
          </p:nvSpPr>
          <p:spPr>
            <a:xfrm>
              <a:off x="7819391" y="1480028"/>
              <a:ext cx="900916" cy="444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80000"/>
                <a:lumOff val="20000"/>
              </a:schemeClr>
            </a:solidFill>
            <a:ln algn="ctr">
              <a:solidFill>
                <a:schemeClr val="accent3">
                  <a:lumMod val="80000"/>
                  <a:lumOff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92" name="오른쪽 화살표 3"/>
            <p:cNvSpPr/>
            <p:nvPr/>
          </p:nvSpPr>
          <p:spPr>
            <a:xfrm>
              <a:off x="7715071" y="3368302"/>
              <a:ext cx="900916" cy="444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80000"/>
                <a:lumOff val="20000"/>
              </a:schemeClr>
            </a:solidFill>
            <a:ln algn="ctr">
              <a:solidFill>
                <a:schemeClr val="accent3">
                  <a:lumMod val="80000"/>
                  <a:lumOff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93" name="오른쪽 화살표 3"/>
            <p:cNvSpPr/>
            <p:nvPr/>
          </p:nvSpPr>
          <p:spPr>
            <a:xfrm>
              <a:off x="7819391" y="5013198"/>
              <a:ext cx="900916" cy="444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80000"/>
                <a:lumOff val="20000"/>
              </a:schemeClr>
            </a:solidFill>
            <a:ln algn="ctr">
              <a:solidFill>
                <a:schemeClr val="accent3">
                  <a:lumMod val="80000"/>
                  <a:lumOff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grpSp>
          <p:nvGrpSpPr>
            <p:cNvPr id="17" name="그룹 5"/>
            <p:cNvGrpSpPr/>
            <p:nvPr/>
          </p:nvGrpSpPr>
          <p:grpSpPr>
            <a:xfrm>
              <a:off x="8970642" y="1142213"/>
              <a:ext cx="1141803" cy="1548851"/>
              <a:chOff x="3054245" y="1106908"/>
              <a:chExt cx="2146836" cy="2721794"/>
            </a:xfrm>
          </p:grpSpPr>
          <p:grpSp>
            <p:nvGrpSpPr>
              <p:cNvPr id="18" name="그룹 6"/>
              <p:cNvGrpSpPr/>
              <p:nvPr/>
            </p:nvGrpSpPr>
            <p:grpSpPr>
              <a:xfrm>
                <a:off x="3054245" y="1106908"/>
                <a:ext cx="2146836" cy="1776098"/>
                <a:chOff x="3054246" y="1106908"/>
                <a:chExt cx="2146836" cy="1776098"/>
              </a:xfrm>
            </p:grpSpPr>
            <p:pic>
              <p:nvPicPr>
                <p:cNvPr id="19" name="그림 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054246" y="1106908"/>
                  <a:ext cx="2146836" cy="1776098"/>
                </a:xfrm>
                <a:prstGeom prst="rect">
                  <a:avLst/>
                </a:prstGeom>
              </p:spPr>
            </p:pic>
            <p:pic>
              <p:nvPicPr>
                <p:cNvPr id="23" name="Picture 8" descr="ëë¼ ììì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4"/>
                <a:srcRect/>
                <a:stretch>
                  <a:fillRect/>
                </a:stretch>
              </p:blipFill>
              <p:spPr>
                <a:xfrm>
                  <a:off x="3537778" y="1337386"/>
                  <a:ext cx="1259271" cy="1000475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5"/>
                <a:srcRect l="26860" r="47140" b="3890"/>
                <a:stretch>
                  <a:fillRect/>
                </a:stretch>
              </p:blipFill>
              <p:spPr>
                <a:xfrm rot="1503094">
                  <a:off x="3671795" y="1918666"/>
                  <a:ext cx="345576" cy="745887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5"/>
                <a:srcRect l="26860" r="47140" b="3890"/>
                <a:stretch>
                  <a:fillRect/>
                </a:stretch>
              </p:blipFill>
              <p:spPr>
                <a:xfrm rot="20789010">
                  <a:off x="4266249" y="1765970"/>
                  <a:ext cx="345576" cy="754057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31" name="내용 개체 틀 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666142" y="2397842"/>
                <a:ext cx="1013186" cy="1430860"/>
              </a:xfrm>
              <a:prstGeom prst="rect">
                <a:avLst/>
              </a:prstGeom>
            </p:spPr>
          </p:pic>
        </p:grpSp>
        <p:pic>
          <p:nvPicPr>
            <p:cNvPr id="32" name="그림 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658923" y="1028701"/>
              <a:ext cx="1915292" cy="1434620"/>
            </a:xfrm>
            <a:prstGeom prst="rect">
              <a:avLst/>
            </a:prstGeom>
          </p:spPr>
        </p:pic>
        <p:sp>
          <p:nvSpPr>
            <p:cNvPr id="34" name="TextBox 4"/>
            <p:cNvSpPr txBox="1"/>
            <p:nvPr/>
          </p:nvSpPr>
          <p:spPr>
            <a:xfrm>
              <a:off x="7630689" y="1197721"/>
              <a:ext cx="1743293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dirty="0"/>
                <a:t>소음 제거</a:t>
              </a:r>
              <a:endParaRPr lang="en-US" altLang="ko-KR" sz="1400" dirty="0"/>
            </a:p>
          </p:txBody>
        </p:sp>
        <p:sp>
          <p:nvSpPr>
            <p:cNvPr id="35" name="TextBox 51"/>
            <p:cNvSpPr txBox="1"/>
            <p:nvPr/>
          </p:nvSpPr>
          <p:spPr>
            <a:xfrm>
              <a:off x="7617346" y="1916812"/>
              <a:ext cx="1891005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dirty="0"/>
                <a:t>공간 제약</a:t>
              </a:r>
              <a:r>
                <a:rPr lang="en-US" altLang="ko-KR" sz="1400" dirty="0"/>
                <a:t>X</a:t>
              </a:r>
            </a:p>
          </p:txBody>
        </p:sp>
        <p:pic>
          <p:nvPicPr>
            <p:cNvPr id="39" name="그림 6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24963" y="2839159"/>
              <a:ext cx="1231162" cy="1007720"/>
            </a:xfrm>
            <a:prstGeom prst="rect">
              <a:avLst/>
            </a:prstGeom>
          </p:spPr>
        </p:pic>
        <p:grpSp>
          <p:nvGrpSpPr>
            <p:cNvPr id="48" name="그룹 69"/>
            <p:cNvGrpSpPr/>
            <p:nvPr/>
          </p:nvGrpSpPr>
          <p:grpSpPr>
            <a:xfrm>
              <a:off x="6155504" y="2873320"/>
              <a:ext cx="1034208" cy="830330"/>
              <a:chOff x="2093366" y="1734208"/>
              <a:chExt cx="1881698" cy="1516608"/>
            </a:xfrm>
          </p:grpSpPr>
          <p:pic>
            <p:nvPicPr>
              <p:cNvPr id="49" name="그림 7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093366" y="1734208"/>
                <a:ext cx="1881698" cy="1516608"/>
              </a:xfrm>
              <a:prstGeom prst="rect">
                <a:avLst/>
              </a:prstGeom>
            </p:spPr>
          </p:pic>
          <p:pic>
            <p:nvPicPr>
              <p:cNvPr id="72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 l="50560" t="12910" r="7680" b="21540"/>
              <a:stretch>
                <a:fillRect/>
              </a:stretch>
            </p:blipFill>
            <p:spPr>
              <a:xfrm>
                <a:off x="3403779" y="2432189"/>
                <a:ext cx="311050" cy="429941"/>
              </a:xfrm>
              <a:prstGeom prst="rect">
                <a:avLst/>
              </a:prstGeom>
              <a:noFill/>
            </p:spPr>
          </p:pic>
        </p:grpSp>
        <p:sp>
          <p:nvSpPr>
            <p:cNvPr id="75" name="TextBox 52"/>
            <p:cNvSpPr txBox="1"/>
            <p:nvPr/>
          </p:nvSpPr>
          <p:spPr>
            <a:xfrm>
              <a:off x="7092675" y="2975243"/>
              <a:ext cx="202275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dirty="0" err="1"/>
                <a:t>연주곡</a:t>
              </a:r>
              <a:r>
                <a:rPr lang="ko-KR" altLang="en-US" sz="1400" dirty="0"/>
                <a:t> 업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다운로드</a:t>
              </a:r>
            </a:p>
          </p:txBody>
        </p:sp>
        <p:grpSp>
          <p:nvGrpSpPr>
            <p:cNvPr id="76" name="그룹 53"/>
            <p:cNvGrpSpPr/>
            <p:nvPr/>
          </p:nvGrpSpPr>
          <p:grpSpPr>
            <a:xfrm>
              <a:off x="5616540" y="4310614"/>
              <a:ext cx="1881612" cy="1699821"/>
              <a:chOff x="5938575" y="2931714"/>
              <a:chExt cx="2796349" cy="3482224"/>
            </a:xfrm>
          </p:grpSpPr>
          <p:pic>
            <p:nvPicPr>
              <p:cNvPr id="77" name="그림 9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5938575" y="2931714"/>
                <a:ext cx="2796349" cy="1170971"/>
              </a:xfrm>
              <a:prstGeom prst="rect">
                <a:avLst/>
              </a:prstGeom>
            </p:spPr>
          </p:pic>
          <p:pic>
            <p:nvPicPr>
              <p:cNvPr id="78" name="그림 98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5949161" y="5250546"/>
                <a:ext cx="2665687" cy="1163392"/>
              </a:xfrm>
              <a:prstGeom prst="rect">
                <a:avLst/>
              </a:prstGeom>
            </p:spPr>
          </p:pic>
          <p:pic>
            <p:nvPicPr>
              <p:cNvPr id="79" name="그림 9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6010129" y="4077394"/>
                <a:ext cx="2631630" cy="1277596"/>
              </a:xfrm>
              <a:prstGeom prst="rect">
                <a:avLst/>
              </a:prstGeom>
            </p:spPr>
          </p:pic>
        </p:grpSp>
        <p:pic>
          <p:nvPicPr>
            <p:cNvPr id="84" name="Picture 8" descr="ë¼ì´ì¼ì¤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8905246" y="5195258"/>
              <a:ext cx="592360" cy="592360"/>
            </a:xfrm>
            <a:prstGeom prst="rect">
              <a:avLst/>
            </a:prstGeom>
            <a:noFill/>
          </p:spPr>
        </p:pic>
        <p:sp>
          <p:nvSpPr>
            <p:cNvPr id="85" name="TextBox 108"/>
            <p:cNvSpPr txBox="1"/>
            <p:nvPr/>
          </p:nvSpPr>
          <p:spPr>
            <a:xfrm>
              <a:off x="9675726" y="5157206"/>
              <a:ext cx="1332881" cy="697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dirty="0"/>
                <a:t>License</a:t>
              </a:r>
            </a:p>
            <a:p>
              <a:pPr lvl="0">
                <a:defRPr lang="ko-KR" altLang="en-US"/>
              </a:pPr>
              <a:r>
                <a:rPr lang="en-US" altLang="ko-KR" sz="1400" dirty="0"/>
                <a:t>100000</a:t>
              </a:r>
              <a:endParaRPr lang="ko-KR" altLang="en-US" sz="1400" dirty="0"/>
            </a:p>
          </p:txBody>
        </p:sp>
        <p:grpSp>
          <p:nvGrpSpPr>
            <p:cNvPr id="86" name="그룹 13311"/>
            <p:cNvGrpSpPr/>
            <p:nvPr/>
          </p:nvGrpSpPr>
          <p:grpSpPr>
            <a:xfrm>
              <a:off x="8769339" y="4438529"/>
              <a:ext cx="2239266" cy="712213"/>
              <a:chOff x="9045420" y="5013609"/>
              <a:chExt cx="2578619" cy="801935"/>
            </a:xfrm>
          </p:grpSpPr>
          <p:sp>
            <p:nvSpPr>
              <p:cNvPr id="87" name="TextBox 54"/>
              <p:cNvSpPr txBox="1"/>
              <p:nvPr/>
            </p:nvSpPr>
            <p:spPr>
              <a:xfrm>
                <a:off x="10118775" y="5030033"/>
                <a:ext cx="1505264" cy="785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400" dirty="0" err="1"/>
                  <a:t>립모션</a:t>
                </a:r>
                <a:endParaRPr lang="ko-KR" altLang="en-US" sz="1400" dirty="0"/>
              </a:p>
              <a:p>
                <a:pPr lvl="0">
                  <a:defRPr lang="ko-KR" altLang="en-US"/>
                </a:pPr>
                <a:r>
                  <a:rPr lang="en-US" altLang="ko-KR" sz="1400" dirty="0"/>
                  <a:t>56000</a:t>
                </a:r>
                <a:endParaRPr lang="ko-KR" altLang="en-US" sz="1400" dirty="0"/>
              </a:p>
            </p:txBody>
          </p:sp>
          <p:pic>
            <p:nvPicPr>
              <p:cNvPr id="88" name="Picture 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/>
              <a:stretch>
                <a:fillRect/>
              </a:stretch>
            </p:blipFill>
            <p:spPr>
              <a:xfrm>
                <a:off x="9045420" y="5013609"/>
                <a:ext cx="1043745" cy="794652"/>
              </a:xfrm>
              <a:prstGeom prst="rect">
                <a:avLst/>
              </a:prstGeom>
              <a:noFill/>
            </p:spPr>
          </p:pic>
        </p:grpSp>
        <p:cxnSp>
          <p:nvCxnSpPr>
            <p:cNvPr id="89" name="직선 연결선 13316"/>
            <p:cNvCxnSpPr/>
            <p:nvPr/>
          </p:nvCxnSpPr>
          <p:spPr>
            <a:xfrm>
              <a:off x="8632310" y="5922046"/>
              <a:ext cx="21165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13318"/>
            <p:cNvSpPr txBox="1"/>
            <p:nvPr/>
          </p:nvSpPr>
          <p:spPr>
            <a:xfrm>
              <a:off x="9252922" y="5922046"/>
              <a:ext cx="1595672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/>
                <a:t>총 </a:t>
              </a:r>
              <a:r>
                <a:rPr lang="en-US" altLang="ko-KR" sz="1400"/>
                <a:t>196000</a:t>
              </a:r>
              <a:endParaRPr lang="ko-KR" altLang="en-US" sz="1400"/>
            </a:p>
          </p:txBody>
        </p:sp>
        <p:sp>
          <p:nvSpPr>
            <p:cNvPr id="91" name="TextBox 13319"/>
            <p:cNvSpPr txBox="1"/>
            <p:nvPr/>
          </p:nvSpPr>
          <p:spPr>
            <a:xfrm>
              <a:off x="7444580" y="4718275"/>
              <a:ext cx="1548156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 dirty="0"/>
                <a:t>합리적 가격</a:t>
              </a:r>
            </a:p>
          </p:txBody>
        </p:sp>
      </p:grpSp>
      <p:sp>
        <p:nvSpPr>
          <p:cNvPr id="95" name="TextBox 52">
            <a:extLst>
              <a:ext uri="{FF2B5EF4-FFF2-40B4-BE49-F238E27FC236}">
                <a16:creationId xmlns:a16="http://schemas.microsoft.com/office/drawing/2014/main" id="{8B113A0B-FA0B-4DBB-8863-382A532B986A}"/>
              </a:ext>
            </a:extLst>
          </p:cNvPr>
          <p:cNvSpPr txBox="1"/>
          <p:nvPr/>
        </p:nvSpPr>
        <p:spPr>
          <a:xfrm>
            <a:off x="5495228" y="2822038"/>
            <a:ext cx="1957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/>
              <a:t>소프트웨어에서 재생</a:t>
            </a:r>
            <a:endParaRPr lang="ko-KR" altLang="en-US" sz="1400" dirty="0"/>
          </a:p>
        </p:txBody>
      </p:sp>
      <p:pic>
        <p:nvPicPr>
          <p:cNvPr id="96" name="내용 개체 틀 3">
            <a:extLst>
              <a:ext uri="{FF2B5EF4-FFF2-40B4-BE49-F238E27FC236}">
                <a16:creationId xmlns:a16="http://schemas.microsoft.com/office/drawing/2014/main" id="{3F6153C3-A424-4F39-96F4-FB1619C6BB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flipH="1">
            <a:off x="7406175" y="2638307"/>
            <a:ext cx="424103" cy="482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0A5B55-A840-4AE5-B7B6-BB781EE078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5928" y="2225026"/>
            <a:ext cx="727682" cy="425238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AB16C7D-A030-4109-86ED-0EB8DA992374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925" y="2188259"/>
            <a:ext cx="836301" cy="497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4139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서비스 소개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서비스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1B3FA1-2C2B-4DA3-8421-F66AD720EB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6" y="1531144"/>
            <a:ext cx="3347864" cy="20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AD5AC5-81FA-4FD9-B30B-EE47BDDF51A8}"/>
              </a:ext>
            </a:extLst>
          </p:cNvPr>
          <p:cNvSpPr/>
          <p:nvPr/>
        </p:nvSpPr>
        <p:spPr>
          <a:xfrm>
            <a:off x="3586742" y="861178"/>
            <a:ext cx="5328592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드럼 연주</a:t>
            </a:r>
            <a:endParaRPr lang="en-US" altLang="ko-KR" sz="1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사용자는 가상의 공간에서 드럼을 연주 할 수 있다.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추가 구성품인 페달(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arduino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)을 밟으며 킥 드럼</a:t>
            </a:r>
            <a:r>
              <a:rPr lang="ko-KR" altLang="en-US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을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칠 수 있다.</a:t>
            </a:r>
          </a:p>
          <a:p>
            <a:pPr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키보드 연주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사용자는 가상의 공간에서 건반악기를 연주 할 수 있다.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건반 악기는 클래식 피아노와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일렉트릭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피아노 사운드를 선택 할 수 있으며 또한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신디사이저를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선택하여 원하는 사운드로 조절 가능하다.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추가 구성품인 페달(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arduino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)을 밟으며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서스테인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페달을 밟은 것과 같이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리버브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효과를 낼 수 있다.</a:t>
            </a:r>
          </a:p>
          <a:p>
            <a:pPr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런치 패드 연주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사용자는 가상의 공간에서 런치패드를 연주 할 수 있다.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런치 패드는 각 패드들에 원하는 사운드를 넣을 수 있다.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추가 구성품인 페달(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arduino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)을 밟으며 루프 스테이션 기능을 사용 할 수 있다.</a:t>
            </a:r>
            <a:endParaRPr lang="en-US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0" algn="just">
              <a:spcAft>
                <a:spcPts val="0"/>
              </a:spcAft>
            </a:pPr>
            <a:endParaRPr lang="ko-KR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합주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모든 악기의 연주 화면에서는 기본적으로 3개의 트랙을 제공한다.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각각의 트랙에 원하는 악기 사운드를 삽입하여 재생가능 하다.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A643B2-E947-49D9-B64D-9A7B84CD0C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890" y="3848803"/>
            <a:ext cx="1023406" cy="307777"/>
          </a:xfrm>
          <a:prstGeom prst="rect">
            <a:avLst/>
          </a:prstGeom>
        </p:spPr>
      </p:pic>
      <p:pic>
        <p:nvPicPr>
          <p:cNvPr id="10" name="Picture 4" descr="http://www.myu1004.com/data/editors/201408/raC91OCdjTxYZl.jpg">
            <a:extLst>
              <a:ext uri="{FF2B5EF4-FFF2-40B4-BE49-F238E27FC236}">
                <a16:creationId xmlns:a16="http://schemas.microsoft.com/office/drawing/2014/main" id="{DB727F55-A2FF-4624-986B-2D43E06A57FB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929" b="71326" l="9726" r="91233">
                        <a14:foregroundMark x1="36301" y1="64929" x2="39589" y2="65169"/>
                        <a14:foregroundMark x1="58082" y1="65009" x2="60137" y2="65601"/>
                        <a14:foregroundMark x1="61233" y1="65217" x2="56712" y2="65888"/>
                        <a14:foregroundMark x1="81781" y1="68991" x2="91233" y2="68719"/>
                        <a14:foregroundMark x1="86849" y1="69727" x2="86849" y2="69870"/>
                        <a14:foregroundMark x1="79863" y1="70222" x2="84247" y2="70158"/>
                        <a14:foregroundMark x1="38767" y1="71326" x2="39178" y2="70702"/>
                        <a14:foregroundMark x1="43151" y1="70606" x2="42740" y2="71070"/>
                        <a14:foregroundMark x1="43562" y1="70702" x2="43425" y2="70782"/>
                        <a14:foregroundMark x1="9726" y1="68399" x2="9726" y2="685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35" b="28009"/>
          <a:stretch/>
        </p:blipFill>
        <p:spPr bwMode="auto">
          <a:xfrm>
            <a:off x="1525201" y="3638932"/>
            <a:ext cx="1108641" cy="72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74636-9CE9-4B49-A286-1860F6C91D85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556" b="75417" l="9167" r="93646">
                        <a14:foregroundMark x1="18646" y1="16528" x2="88958" y2="58889"/>
                        <a14:foregroundMark x1="8438" y1="70278" x2="12500" y2="75417"/>
                        <a14:foregroundMark x1="12500" y1="75417" x2="14167" y2="75417"/>
                        <a14:foregroundMark x1="11563" y1="66944" x2="9167" y2="74028"/>
                        <a14:foregroundMark x1="9167" y1="74028" x2="9271" y2="74444"/>
                        <a14:foregroundMark x1="31875" y1="62500" x2="30104" y2="65556"/>
                        <a14:foregroundMark x1="21354" y1="65417" x2="24583" y2="65139"/>
                        <a14:foregroundMark x1="18958" y1="72083" x2="37188" y2="71528"/>
                        <a14:foregroundMark x1="37188" y1="71528" x2="45729" y2="71528"/>
                        <a14:foregroundMark x1="45729" y1="71528" x2="56667" y2="71111"/>
                        <a14:foregroundMark x1="56667" y1="71111" x2="56667" y2="71111"/>
                        <a14:foregroundMark x1="58125" y1="74722" x2="86563" y2="75417"/>
                        <a14:foregroundMark x1="89167" y1="57639" x2="93646" y2="61528"/>
                        <a14:foregroundMark x1="93646" y1="61528" x2="87708" y2="63333"/>
                        <a14:foregroundMark x1="87708" y1="63333" x2="87083" y2="62917"/>
                        <a14:foregroundMark x1="38333" y1="39583" x2="38333" y2="39583"/>
                        <a14:foregroundMark x1="39688" y1="39861" x2="39688" y2="39861"/>
                        <a14:foregroundMark x1="41354" y1="40417" x2="41354" y2="40417"/>
                        <a14:foregroundMark x1="44896" y1="43333" x2="44896" y2="43333"/>
                        <a14:foregroundMark x1="44271" y1="42361" x2="44271" y2="42361"/>
                        <a14:foregroundMark x1="44375" y1="46806" x2="44375" y2="46806"/>
                        <a14:foregroundMark x1="36563" y1="47361" x2="36563" y2="47361"/>
                        <a14:foregroundMark x1="38854" y1="54028" x2="38854" y2="54028"/>
                        <a14:foregroundMark x1="43542" y1="56806" x2="43542" y2="56806"/>
                        <a14:foregroundMark x1="53542" y1="34306" x2="54896" y2="35000"/>
                        <a14:foregroundMark x1="55833" y1="35417" x2="56250" y2="35694"/>
                        <a14:foregroundMark x1="31042" y1="60833" x2="20000" y2="60556"/>
                        <a14:foregroundMark x1="20000" y1="60556" x2="16250" y2="63333"/>
                        <a14:foregroundMark x1="15000" y1="63056" x2="12812" y2="65278"/>
                        <a14:backgroundMark x1="18021" y1="23611" x2="23229" y2="27361"/>
                        <a14:backgroundMark x1="23229" y1="27361" x2="18333" y2="25000"/>
                        <a14:backgroundMark x1="20938" y1="42639" x2="15000" y2="43472"/>
                        <a14:backgroundMark x1="15000" y1="43472" x2="18125" y2="52639"/>
                        <a14:backgroundMark x1="18125" y1="52639" x2="19479" y2="54444"/>
                        <a14:backgroundMark x1="23854" y1="43056" x2="28958" y2="45556"/>
                        <a14:backgroundMark x1="28958" y1="45556" x2="31875" y2="41389"/>
                        <a14:backgroundMark x1="38646" y1="42083" x2="39792" y2="42361"/>
                        <a14:backgroundMark x1="47604" y1="44583" x2="50208" y2="44722"/>
                        <a14:backgroundMark x1="47188" y1="40556" x2="46458" y2="46944"/>
                        <a14:backgroundMark x1="49583" y1="41944" x2="53958" y2="45556"/>
                        <a14:backgroundMark x1="58438" y1="47778" x2="66667" y2="53472"/>
                        <a14:backgroundMark x1="47917" y1="49444" x2="47917" y2="49444"/>
                        <a14:backgroundMark x1="75000" y1="58750" x2="53958" y2="57083"/>
                        <a14:backgroundMark x1="48229" y1="48333" x2="50208" y2="56528"/>
                        <a14:backgroundMark x1="36458" y1="52639" x2="33021" y2="57083"/>
                        <a14:backgroundMark x1="40729" y1="56667" x2="37708" y2="56667"/>
                        <a14:backgroundMark x1="40104" y1="49722" x2="40938" y2="50000"/>
                        <a14:backgroundMark x1="38646" y1="48889" x2="38646" y2="48889"/>
                        <a14:backgroundMark x1="71979" y1="41806" x2="80729" y2="46250"/>
                        <a14:backgroundMark x1="84896" y1="50972" x2="88021" y2="52917"/>
                      </a14:backgroundRemoval>
                    </a14:imgEffect>
                  </a14:imgLayer>
                </a14:imgProps>
              </a:ext>
            </a:extLst>
          </a:blip>
          <a:srcRect l="5313" t="8472" r="1250" b="18056"/>
          <a:stretch/>
        </p:blipFill>
        <p:spPr>
          <a:xfrm>
            <a:off x="1168017" y="3912284"/>
            <a:ext cx="947995" cy="55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0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예상 시나리오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47375" y="786745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4396273-13E9-48BF-ADF5-6BF208C9B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931566"/>
              </p:ext>
            </p:extLst>
          </p:nvPr>
        </p:nvGraphicFramePr>
        <p:xfrm>
          <a:off x="147375" y="805796"/>
          <a:ext cx="8474075" cy="3913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5026">
                  <a:extLst>
                    <a:ext uri="{9D8B030D-6E8A-4147-A177-3AD203B41FA5}">
                      <a16:colId xmlns:a16="http://schemas.microsoft.com/office/drawing/2014/main" val="1398094707"/>
                    </a:ext>
                  </a:extLst>
                </a:gridCol>
                <a:gridCol w="7009049">
                  <a:extLst>
                    <a:ext uri="{9D8B030D-6E8A-4147-A177-3AD203B41FA5}">
                      <a16:colId xmlns:a16="http://schemas.microsoft.com/office/drawing/2014/main" val="2049529466"/>
                    </a:ext>
                  </a:extLst>
                </a:gridCol>
              </a:tblGrid>
              <a:tr h="1578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시나리오 이름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3639" marR="63639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200" u="sng">
                          <a:effectLst/>
                        </a:rPr>
                        <a:t>PlayHM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3639" marR="63639" marT="0" marB="0"/>
                </a:tc>
                <a:extLst>
                  <a:ext uri="{0D108BD9-81ED-4DB2-BD59-A6C34878D82A}">
                    <a16:rowId xmlns:a16="http://schemas.microsoft.com/office/drawing/2014/main" val="1416513010"/>
                  </a:ext>
                </a:extLst>
              </a:tr>
              <a:tr h="6314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참여 액터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3639" marR="63639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SeYong</a:t>
                      </a:r>
                      <a:r>
                        <a:rPr lang="en-US" sz="1200" dirty="0">
                          <a:effectLst/>
                        </a:rPr>
                        <a:t> : Player 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HMSW : </a:t>
                      </a:r>
                      <a:r>
                        <a:rPr lang="en-US" sz="1200" dirty="0" err="1">
                          <a:effectLst/>
                        </a:rPr>
                        <a:t>HMSoftware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Leap : </a:t>
                      </a:r>
                      <a:r>
                        <a:rPr lang="en-US" sz="1200" dirty="0" err="1">
                          <a:effectLst/>
                        </a:rPr>
                        <a:t>LeapMotion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HMWST : </a:t>
                      </a:r>
                      <a:r>
                        <a:rPr lang="en-US" sz="1200" dirty="0" err="1">
                          <a:effectLst/>
                        </a:rPr>
                        <a:t>HMWebSite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3639" marR="63639" marT="0" marB="0"/>
                </a:tc>
                <a:extLst>
                  <a:ext uri="{0D108BD9-81ED-4DB2-BD59-A6C34878D82A}">
                    <a16:rowId xmlns:a16="http://schemas.microsoft.com/office/drawing/2014/main" val="3367949011"/>
                  </a:ext>
                </a:extLst>
              </a:tr>
              <a:tr h="2999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이벤트 플로우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3639" marR="63639" marT="0" marB="0" anchor="ctr"/>
                </a:tc>
                <a:tc>
                  <a:txBody>
                    <a:bodyPr/>
                    <a:lstStyle/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dirty="0" err="1">
                          <a:effectLst/>
                        </a:rPr>
                        <a:t>Harmony</a:t>
                      </a:r>
                      <a:r>
                        <a:rPr lang="ko-KR" sz="1200" dirty="0">
                          <a:effectLst/>
                        </a:rPr>
                        <a:t> 이용자인 </a:t>
                      </a:r>
                      <a:r>
                        <a:rPr lang="ko-KR" sz="1200" dirty="0" err="1">
                          <a:effectLst/>
                        </a:rPr>
                        <a:t>SeYong은</a:t>
                      </a:r>
                      <a:r>
                        <a:rPr lang="ko-KR" sz="1200" dirty="0">
                          <a:effectLst/>
                        </a:rPr>
                        <a:t> 피아노 연주가 하고 싶어 </a:t>
                      </a:r>
                      <a:r>
                        <a:rPr lang="ko-KR" sz="1200" dirty="0" err="1">
                          <a:effectLst/>
                        </a:rPr>
                        <a:t>HMSW를</a:t>
                      </a:r>
                      <a:r>
                        <a:rPr lang="ko-KR" sz="1200" dirty="0">
                          <a:effectLst/>
                        </a:rPr>
                        <a:t> 켜고 손 인식을 잘 하게끔 </a:t>
                      </a:r>
                      <a:r>
                        <a:rPr lang="ko-KR" sz="1200" dirty="0" err="1">
                          <a:effectLst/>
                        </a:rPr>
                        <a:t>Leap</a:t>
                      </a:r>
                      <a:r>
                        <a:rPr lang="ko-KR" sz="1200" dirty="0">
                          <a:effectLst/>
                        </a:rPr>
                        <a:t> 위치를 미리 조정했다. 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dirty="0" err="1">
                          <a:effectLst/>
                        </a:rPr>
                        <a:t>HMSW가</a:t>
                      </a:r>
                      <a:r>
                        <a:rPr lang="ko-KR" sz="1200" dirty="0">
                          <a:effectLst/>
                        </a:rPr>
                        <a:t> 켜지고, </a:t>
                      </a:r>
                      <a:r>
                        <a:rPr lang="ko-KR" sz="1200" dirty="0" err="1">
                          <a:effectLst/>
                        </a:rPr>
                        <a:t>Leap이</a:t>
                      </a:r>
                      <a:r>
                        <a:rPr lang="ko-KR" sz="1200" dirty="0">
                          <a:effectLst/>
                        </a:rPr>
                        <a:t> 검지 손가락 방향을 인식해 만든 커서로 </a:t>
                      </a:r>
                      <a:r>
                        <a:rPr lang="ko-KR" sz="1200" dirty="0" err="1">
                          <a:effectLst/>
                        </a:rPr>
                        <a:t>HMSW상의</a:t>
                      </a:r>
                      <a:r>
                        <a:rPr lang="ko-KR" sz="1200" dirty="0">
                          <a:effectLst/>
                        </a:rPr>
                        <a:t> 모든 화면을 조작하기 때문에 마우스 없이 연주 모드를 클릭 후에 로그인 하였다. 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dirty="0">
                          <a:effectLst/>
                        </a:rPr>
                        <a:t>악기 선택 화면이 나타나고, </a:t>
                      </a:r>
                      <a:r>
                        <a:rPr lang="ko-KR" sz="1200" dirty="0" err="1">
                          <a:effectLst/>
                        </a:rPr>
                        <a:t>SeYong은</a:t>
                      </a:r>
                      <a:r>
                        <a:rPr lang="ko-KR" sz="1200" dirty="0">
                          <a:effectLst/>
                        </a:rPr>
                        <a:t> 건반 악기만 구매한 상태이므로 건반 악기만 선택할 수 있어서 건반 악기를 선택했다.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dirty="0">
                          <a:effectLst/>
                        </a:rPr>
                        <a:t>연주모드를 선택하고 유니티 화면으로 자신의 연주 모습을 보면서 자유롭게 피아노 연주를 한다. 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dirty="0">
                          <a:effectLst/>
                        </a:rPr>
                        <a:t>다른 사운드로 연주해보고 싶은 </a:t>
                      </a:r>
                      <a:r>
                        <a:rPr lang="ko-KR" sz="1200" dirty="0" err="1">
                          <a:effectLst/>
                        </a:rPr>
                        <a:t>SeYong은</a:t>
                      </a:r>
                      <a:r>
                        <a:rPr lang="ko-KR" sz="1200" dirty="0">
                          <a:effectLst/>
                        </a:rPr>
                        <a:t> 제공되는 </a:t>
                      </a:r>
                      <a:r>
                        <a:rPr lang="ko-KR" sz="1200" dirty="0" err="1">
                          <a:effectLst/>
                        </a:rPr>
                        <a:t>신디사이저</a:t>
                      </a:r>
                      <a:r>
                        <a:rPr lang="ko-KR" sz="1200" dirty="0">
                          <a:effectLst/>
                        </a:rPr>
                        <a:t> 사운드셋으로 사운드를 변경하여 연주를 하다가 맘에 드는 연주를 ‘</a:t>
                      </a:r>
                      <a:r>
                        <a:rPr lang="ko-KR" sz="1200" dirty="0" err="1">
                          <a:effectLst/>
                        </a:rPr>
                        <a:t>녹음’하고</a:t>
                      </a:r>
                      <a:r>
                        <a:rPr lang="ko-KR" sz="1200" dirty="0">
                          <a:effectLst/>
                        </a:rPr>
                        <a:t> 컴퓨터에 저장하였다. 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ko-KR" sz="1200" dirty="0">
                        <a:effectLst/>
                      </a:endParaRPr>
                    </a:p>
                    <a:p>
                      <a:pPr marL="228600" lvl="0" indent="-2286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200" dirty="0">
                          <a:effectLst/>
                        </a:rPr>
                        <a:t>자신의 연주를 업로드 하고 </a:t>
                      </a:r>
                      <a:r>
                        <a:rPr lang="ko-KR" sz="1200" dirty="0" err="1">
                          <a:effectLst/>
                        </a:rPr>
                        <a:t>싶어진</a:t>
                      </a:r>
                      <a:r>
                        <a:rPr lang="ko-KR" sz="1200" dirty="0">
                          <a:effectLst/>
                        </a:rPr>
                        <a:t> </a:t>
                      </a:r>
                      <a:r>
                        <a:rPr lang="ko-KR" sz="1200" dirty="0" err="1">
                          <a:effectLst/>
                        </a:rPr>
                        <a:t>SeYong은</a:t>
                      </a:r>
                      <a:r>
                        <a:rPr lang="ko-KR" sz="1200" dirty="0">
                          <a:effectLst/>
                        </a:rPr>
                        <a:t> </a:t>
                      </a:r>
                      <a:r>
                        <a:rPr lang="ko-KR" sz="1200" dirty="0" err="1">
                          <a:effectLst/>
                        </a:rPr>
                        <a:t>HMWSite에</a:t>
                      </a:r>
                      <a:r>
                        <a:rPr lang="ko-KR" sz="1200" dirty="0">
                          <a:effectLst/>
                        </a:rPr>
                        <a:t> 접속하여, ‘업로드’ 버튼을 클릭해 자신의 연주 음원을 업로드하였다.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3639" marR="63639" marT="0" marB="0"/>
                </a:tc>
                <a:extLst>
                  <a:ext uri="{0D108BD9-81ED-4DB2-BD59-A6C34878D82A}">
                    <a16:rowId xmlns:a16="http://schemas.microsoft.com/office/drawing/2014/main" val="3815021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28595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F28B0-E048-46B9-96E9-3E80CF569147}"/>
              </a:ext>
            </a:extLst>
          </p:cNvPr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예상 시나리오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12A77E89-3CBA-4F40-B631-4A59A07ED20A}"/>
              </a:ext>
            </a:extLst>
          </p:cNvPr>
          <p:cNvSpPr>
            <a:spLocks noChangeShapeType="1"/>
          </p:cNvSpPr>
          <p:nvPr/>
        </p:nvSpPr>
        <p:spPr>
          <a:xfrm flipV="1">
            <a:off x="147375" y="786745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549ED2-2E9B-46A4-94EA-0347D42E2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273192"/>
              </p:ext>
            </p:extLst>
          </p:nvPr>
        </p:nvGraphicFramePr>
        <p:xfrm>
          <a:off x="323528" y="815320"/>
          <a:ext cx="8297922" cy="3590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424">
                  <a:extLst>
                    <a:ext uri="{9D8B030D-6E8A-4147-A177-3AD203B41FA5}">
                      <a16:colId xmlns:a16="http://schemas.microsoft.com/office/drawing/2014/main" val="3238816738"/>
                    </a:ext>
                  </a:extLst>
                </a:gridCol>
                <a:gridCol w="6908498">
                  <a:extLst>
                    <a:ext uri="{9D8B030D-6E8A-4147-A177-3AD203B41FA5}">
                      <a16:colId xmlns:a16="http://schemas.microsoft.com/office/drawing/2014/main" val="2942608276"/>
                    </a:ext>
                  </a:extLst>
                </a:gridCol>
              </a:tblGrid>
              <a:tr h="2393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시나리오 이름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u="sng">
                          <a:effectLst/>
                        </a:rPr>
                        <a:t>Merge Audio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3364884"/>
                  </a:ext>
                </a:extLst>
              </a:tr>
              <a:tr h="9574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참여 액터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SeYong : Player </a:t>
                      </a:r>
                      <a:endParaRPr lang="ko-KR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JinSol: Player</a:t>
                      </a:r>
                      <a:endParaRPr lang="ko-KR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HMWST : HMWebSite</a:t>
                      </a:r>
                      <a:endParaRPr lang="ko-KR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HMSW : HMSoftware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1364227"/>
                  </a:ext>
                </a:extLst>
              </a:tr>
              <a:tr h="23936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400">
                          <a:effectLst/>
                        </a:rPr>
                        <a:t>이벤트 플로우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400" dirty="0" err="1">
                          <a:effectLst/>
                        </a:rPr>
                        <a:t>JinSol은</a:t>
                      </a:r>
                      <a:r>
                        <a:rPr lang="ko-KR" sz="1400" dirty="0">
                          <a:effectLst/>
                        </a:rPr>
                        <a:t> </a:t>
                      </a:r>
                      <a:r>
                        <a:rPr lang="ko-KR" sz="1400" dirty="0" err="1">
                          <a:effectLst/>
                        </a:rPr>
                        <a:t>Harmony</a:t>
                      </a:r>
                      <a:r>
                        <a:rPr lang="ko-KR" sz="1400" dirty="0">
                          <a:effectLst/>
                        </a:rPr>
                        <a:t> 드럼 악기 이용자이다. </a:t>
                      </a:r>
                      <a:r>
                        <a:rPr lang="ko-KR" sz="1400" dirty="0" err="1">
                          <a:effectLst/>
                        </a:rPr>
                        <a:t>JinSol은</a:t>
                      </a:r>
                      <a:r>
                        <a:rPr lang="ko-KR" sz="1400" dirty="0">
                          <a:effectLst/>
                        </a:rPr>
                        <a:t> 다른 </a:t>
                      </a:r>
                      <a:r>
                        <a:rPr lang="ko-KR" sz="1400" dirty="0" err="1">
                          <a:effectLst/>
                        </a:rPr>
                        <a:t>Player들의</a:t>
                      </a:r>
                      <a:r>
                        <a:rPr lang="ko-KR" sz="1400" dirty="0">
                          <a:effectLst/>
                        </a:rPr>
                        <a:t> </a:t>
                      </a:r>
                      <a:r>
                        <a:rPr lang="ko-KR" sz="1400" dirty="0" err="1">
                          <a:effectLst/>
                        </a:rPr>
                        <a:t>연주곡을</a:t>
                      </a:r>
                      <a:r>
                        <a:rPr lang="ko-KR" sz="1400" dirty="0">
                          <a:effectLst/>
                        </a:rPr>
                        <a:t> 듣고 싶어 </a:t>
                      </a:r>
                      <a:r>
                        <a:rPr lang="ko-KR" sz="1400" dirty="0" err="1">
                          <a:effectLst/>
                        </a:rPr>
                        <a:t>HMWebSite에</a:t>
                      </a:r>
                      <a:r>
                        <a:rPr lang="ko-KR" sz="1400" dirty="0">
                          <a:effectLst/>
                        </a:rPr>
                        <a:t> 접속했다. 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400" dirty="0" err="1">
                          <a:effectLst/>
                        </a:rPr>
                        <a:t>JinSol은</a:t>
                      </a:r>
                      <a:r>
                        <a:rPr lang="ko-KR" sz="1400" dirty="0">
                          <a:effectLst/>
                        </a:rPr>
                        <a:t> HMWS</a:t>
                      </a:r>
                      <a:r>
                        <a:rPr lang="en-US" altLang="ko-KR" sz="1400" dirty="0">
                          <a:effectLst/>
                        </a:rPr>
                        <a:t>T</a:t>
                      </a:r>
                      <a:r>
                        <a:rPr lang="ko-KR" sz="1400" dirty="0">
                          <a:effectLst/>
                        </a:rPr>
                        <a:t>에서 제공하는 게시판에 </a:t>
                      </a:r>
                      <a:r>
                        <a:rPr lang="ko-KR" sz="1400" dirty="0" err="1">
                          <a:effectLst/>
                        </a:rPr>
                        <a:t>업로드된</a:t>
                      </a:r>
                      <a:r>
                        <a:rPr lang="ko-KR" sz="1400" dirty="0">
                          <a:effectLst/>
                        </a:rPr>
                        <a:t> </a:t>
                      </a:r>
                      <a:r>
                        <a:rPr lang="ko-KR" sz="1400" dirty="0" err="1">
                          <a:effectLst/>
                        </a:rPr>
                        <a:t>Player들의</a:t>
                      </a:r>
                      <a:r>
                        <a:rPr lang="ko-KR" sz="1400" dirty="0">
                          <a:effectLst/>
                        </a:rPr>
                        <a:t>  곡을 듣던 중, </a:t>
                      </a:r>
                      <a:r>
                        <a:rPr lang="ko-KR" sz="1400" dirty="0" err="1">
                          <a:effectLst/>
                        </a:rPr>
                        <a:t>SeYong이</a:t>
                      </a:r>
                      <a:r>
                        <a:rPr lang="ko-KR" sz="1400" dirty="0">
                          <a:effectLst/>
                        </a:rPr>
                        <a:t> 업로드한 </a:t>
                      </a:r>
                      <a:r>
                        <a:rPr lang="ko-KR" sz="1400" dirty="0" err="1">
                          <a:effectLst/>
                        </a:rPr>
                        <a:t>신디사이저</a:t>
                      </a:r>
                      <a:r>
                        <a:rPr lang="ko-KR" sz="1400" dirty="0">
                          <a:effectLst/>
                        </a:rPr>
                        <a:t> 연주에 자신의 곡을 더하고 </a:t>
                      </a:r>
                      <a:r>
                        <a:rPr lang="ko-KR" sz="1400" dirty="0" err="1">
                          <a:effectLst/>
                        </a:rPr>
                        <a:t>싶어졌다</a:t>
                      </a:r>
                      <a:r>
                        <a:rPr lang="ko-KR" sz="1400" dirty="0">
                          <a:effectLst/>
                        </a:rPr>
                        <a:t>. 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400" dirty="0" err="1">
                          <a:effectLst/>
                        </a:rPr>
                        <a:t>JinSol은</a:t>
                      </a:r>
                      <a:r>
                        <a:rPr lang="ko-KR" sz="1400" dirty="0">
                          <a:effectLst/>
                        </a:rPr>
                        <a:t> </a:t>
                      </a:r>
                      <a:r>
                        <a:rPr lang="ko-KR" sz="1400" dirty="0" err="1">
                          <a:effectLst/>
                        </a:rPr>
                        <a:t>SeYong의</a:t>
                      </a:r>
                      <a:r>
                        <a:rPr lang="ko-KR" sz="1400" dirty="0">
                          <a:effectLst/>
                        </a:rPr>
                        <a:t> 글에서 ‘다운로드’ 버튼을 클릭해 </a:t>
                      </a:r>
                      <a:r>
                        <a:rPr lang="ko-KR" sz="1400" dirty="0" err="1">
                          <a:effectLst/>
                        </a:rPr>
                        <a:t>SeYong의</a:t>
                      </a:r>
                      <a:r>
                        <a:rPr lang="ko-KR" sz="1400" dirty="0">
                          <a:effectLst/>
                        </a:rPr>
                        <a:t> </a:t>
                      </a:r>
                      <a:r>
                        <a:rPr lang="ko-KR" sz="1400" dirty="0" err="1">
                          <a:effectLst/>
                        </a:rPr>
                        <a:t>연주곡을</a:t>
                      </a:r>
                      <a:r>
                        <a:rPr lang="ko-KR" sz="1400" dirty="0">
                          <a:effectLst/>
                        </a:rPr>
                        <a:t> 다운로드하고, </a:t>
                      </a:r>
                      <a:r>
                        <a:rPr lang="ko-KR" sz="1400" dirty="0" err="1">
                          <a:effectLst/>
                        </a:rPr>
                        <a:t>HMSW의</a:t>
                      </a:r>
                      <a:r>
                        <a:rPr lang="ko-KR" sz="1400" dirty="0">
                          <a:effectLst/>
                        </a:rPr>
                        <a:t> 합주 모듈에 곡을 재생시켰다. 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400" dirty="0">
                          <a:effectLst/>
                        </a:rPr>
                        <a:t>음악 파일에 맞춰 연주연습을 하다가 마음에 드는 연주를 녹음하여 컴퓨터에 저장하였다. 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400" dirty="0">
                          <a:effectLst/>
                        </a:rPr>
                        <a:t>병합된 음악파일은 HMWS</a:t>
                      </a:r>
                      <a:r>
                        <a:rPr lang="en-US" altLang="ko-KR" sz="1400">
                          <a:effectLst/>
                        </a:rPr>
                        <a:t>T</a:t>
                      </a:r>
                      <a:r>
                        <a:rPr lang="ko-KR" sz="1400">
                          <a:effectLst/>
                        </a:rPr>
                        <a:t>에 </a:t>
                      </a:r>
                      <a:r>
                        <a:rPr lang="ko-KR" sz="1400" dirty="0">
                          <a:effectLst/>
                        </a:rPr>
                        <a:t>업로드할 수 있고, 다운로드도 할 수 있어서 </a:t>
                      </a:r>
                      <a:r>
                        <a:rPr lang="ko-KR" sz="1400" dirty="0" err="1">
                          <a:effectLst/>
                        </a:rPr>
                        <a:t>JinSol은</a:t>
                      </a:r>
                      <a:r>
                        <a:rPr lang="ko-KR" sz="1400" dirty="0">
                          <a:effectLst/>
                        </a:rPr>
                        <a:t> 음악파일을 다운로드 받아 소장한다.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802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511054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25400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lIns="0" tIns="0" rIns="0" bIns="0"/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40201</TotalTime>
  <Words>2232</Words>
  <Application>Microsoft Office PowerPoint</Application>
  <PresentationFormat>화면 슬라이드 쇼(16:9)</PresentationFormat>
  <Paragraphs>532</Paragraphs>
  <Slides>33</Slides>
  <Notes>13</Notes>
  <HiddenSlides>0</HiddenSlides>
  <MMClips>7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Bebas Neue</vt:lpstr>
      <vt:lpstr>Gill Sans</vt:lpstr>
      <vt:lpstr>ＭＳ Ｐゴシック</vt:lpstr>
      <vt:lpstr>Roboto Condensed</vt:lpstr>
      <vt:lpstr>Roboto Condensed Light</vt:lpstr>
      <vt:lpstr>굴림</vt:lpstr>
      <vt:lpstr>맑은 고딕</vt:lpstr>
      <vt:lpstr>함초롬돋움</vt:lpstr>
      <vt:lpstr>Arial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Radomir</dc:creator>
  <cp:lastModifiedBy>김 진우</cp:lastModifiedBy>
  <cp:revision>454</cp:revision>
  <dcterms:created xsi:type="dcterms:W3CDTF">2014-12-20T21:55:01Z</dcterms:created>
  <dcterms:modified xsi:type="dcterms:W3CDTF">2018-12-12T11:40:58Z</dcterms:modified>
</cp:coreProperties>
</file>